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9.xml" ContentType="application/vnd.openxmlformats-officedocument.theme+xml"/>
  <Override PartName="/ppt/slideLayouts/slideLayout11.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50" r:id="rId1"/>
    <p:sldMasterId id="2147483652" r:id="rId2"/>
    <p:sldMasterId id="2147483654" r:id="rId3"/>
    <p:sldMasterId id="2147483656" r:id="rId4"/>
    <p:sldMasterId id="2147483662" r:id="rId5"/>
    <p:sldMasterId id="2147483664" r:id="rId6"/>
    <p:sldMasterId id="2147483666" r:id="rId7"/>
    <p:sldMasterId id="2147483668" r:id="rId8"/>
    <p:sldMasterId id="2147483658" r:id="rId9"/>
    <p:sldMasterId id="2147483660" r:id="rId10"/>
  </p:sldMasterIdLst>
  <p:notesMasterIdLst>
    <p:notesMasterId r:id="rId23"/>
  </p:notesMasterIdLst>
  <p:sldIdLst>
    <p:sldId id="257" r:id="rId11"/>
    <p:sldId id="289" r:id="rId12"/>
    <p:sldId id="290" r:id="rId13"/>
    <p:sldId id="286" r:id="rId14"/>
    <p:sldId id="293" r:id="rId15"/>
    <p:sldId id="265" r:id="rId16"/>
    <p:sldId id="294" r:id="rId17"/>
    <p:sldId id="297" r:id="rId18"/>
    <p:sldId id="267" r:id="rId19"/>
    <p:sldId id="296" r:id="rId20"/>
    <p:sldId id="280" r:id="rId21"/>
    <p:sldId id="284"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d="{744E7198-11A3-FA45-830A-8BA7133A62D5}">
          <p14:sldIdLst>
            <p14:sldId id="257"/>
          </p14:sldIdLst>
        </p14:section>
        <p14:section name="Background" id="{640A9A61-81F5-1242-BC0E-AEE5DA1C54BE}">
          <p14:sldIdLst>
            <p14:sldId id="289"/>
            <p14:sldId id="290"/>
            <p14:sldId id="286"/>
            <p14:sldId id="293"/>
            <p14:sldId id="265"/>
            <p14:sldId id="294"/>
            <p14:sldId id="297"/>
            <p14:sldId id="267"/>
            <p14:sldId id="296"/>
            <p14:sldId id="280"/>
            <p14:sldId id="284"/>
          </p14:sldIdLst>
        </p14:section>
        <p14:section name="Goal &amp; Methodology" id="{8706FA58-F2D8-AD40-86E9-A55CFFBAC16A}">
          <p14:sldIdLst/>
        </p14:section>
        <p14:section name="Results" id="{ACDD5E28-E0FB-1547-BF14-59A39DE99662}">
          <p14:sldIdLst/>
        </p14:section>
        <p14:section name="Conclusions" id="{C9AE0899-3EC1-1E42-83A9-BD85DD7E1CA2}">
          <p14:sldIdLst/>
        </p14:section>
        <p14:section name="Supporting Materials" id="{D72C0185-D3FA-4D7F-B13B-ECD43140BA7F}">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FE0200"/>
    <a:srgbClr val="8C554B"/>
    <a:srgbClr val="9467BD"/>
    <a:srgbClr val="2DA02B"/>
    <a:srgbClr val="FF800A"/>
    <a:srgbClr val="D52829"/>
    <a:srgbClr val="1C77B4"/>
    <a:srgbClr val="919191"/>
    <a:srgbClr val="8D8D8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188" autoAdjust="0"/>
    <p:restoredTop sz="97030" autoAdjust="0"/>
  </p:normalViewPr>
  <p:slideViewPr>
    <p:cSldViewPr snapToGrid="0" snapToObjects="1">
      <p:cViewPr varScale="1">
        <p:scale>
          <a:sx n="127" d="100"/>
          <a:sy n="127" d="100"/>
        </p:scale>
        <p:origin x="416" y="184"/>
      </p:cViewPr>
      <p:guideLst/>
    </p:cSldViewPr>
  </p:slideViewPr>
  <p:notesTextViewPr>
    <p:cViewPr>
      <p:scale>
        <a:sx n="3" d="2"/>
        <a:sy n="3" d="2"/>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1.xml"/><Relationship Id="rId7" Type="http://schemas.openxmlformats.org/officeDocument/2006/relationships/slideMaster" Target="slideMasters/slideMaster7.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6.xml"/><Relationship Id="rId20" Type="http://schemas.openxmlformats.org/officeDocument/2006/relationships/slide" Target="slides/slide10.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24"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5.xml"/><Relationship Id="rId23" Type="http://schemas.openxmlformats.org/officeDocument/2006/relationships/notesMaster" Target="notesMasters/notesMaster1.xml"/><Relationship Id="rId10" Type="http://schemas.openxmlformats.org/officeDocument/2006/relationships/slideMaster" Target="slideMasters/slideMaster10.xml"/><Relationship Id="rId19" Type="http://schemas.openxmlformats.org/officeDocument/2006/relationships/slide" Target="slides/slide9.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tableStyles" Target="tableStyles.xml"/></Relationships>
</file>

<file path=ppt/media/image1.jpg>
</file>

<file path=ppt/media/image10.jpeg>
</file>

<file path=ppt/media/image11.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FBF609-DD34-574D-A6CE-499EF5263611}" type="datetimeFigureOut">
              <a:rPr lang="en-US" smtClean="0"/>
              <a:t>12/2/24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C012F9-1643-F040-A057-DF1C54494C1E}" type="slidenum">
              <a:rPr lang="en-US" smtClean="0"/>
              <a:t>‹#›</a:t>
            </a:fld>
            <a:endParaRPr lang="en-US"/>
          </a:p>
        </p:txBody>
      </p:sp>
    </p:spTree>
    <p:extLst>
      <p:ext uri="{BB962C8B-B14F-4D97-AF65-F5344CB8AC3E}">
        <p14:creationId xmlns:p14="http://schemas.microsoft.com/office/powerpoint/2010/main" val="26054894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kern="1200" dirty="0">
                <a:solidFill>
                  <a:schemeClr val="tx1"/>
                </a:solidFill>
                <a:effectLst/>
                <a:latin typeface="+mn-lt"/>
                <a:ea typeface="+mn-ea"/>
                <a:cs typeface="+mn-cs"/>
              </a:rPr>
              <a:t>Hello, everyone. I feel honored to have the opportunity to share my research. Today I am going to introduce our work on using different machine-learning algorithms for clear-sky detections in infrared hyperspectral observations: assessment and physical interpretability.</a:t>
            </a:r>
            <a:endParaRPr lang="zh-CN" altLang="en-US" dirty="0"/>
          </a:p>
        </p:txBody>
      </p:sp>
      <p:sp>
        <p:nvSpPr>
          <p:cNvPr id="4" name="Slide Number Placeholder 3"/>
          <p:cNvSpPr>
            <a:spLocks noGrp="1"/>
          </p:cNvSpPr>
          <p:nvPr>
            <p:ph type="sldNum" sz="quarter" idx="5"/>
          </p:nvPr>
        </p:nvSpPr>
        <p:spPr/>
        <p:txBody>
          <a:bodyPr/>
          <a:lstStyle/>
          <a:p>
            <a:fld id="{97C012F9-1643-F040-A057-DF1C54494C1E}" type="slidenum">
              <a:rPr lang="en-US" smtClean="0"/>
              <a:t>1</a:t>
            </a:fld>
            <a:endParaRPr lang="en-US"/>
          </a:p>
        </p:txBody>
      </p:sp>
    </p:spTree>
    <p:extLst>
      <p:ext uri="{BB962C8B-B14F-4D97-AF65-F5344CB8AC3E}">
        <p14:creationId xmlns:p14="http://schemas.microsoft.com/office/powerpoint/2010/main" val="13923508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In summary, we used machine learning to tackle the clear-sky detection problem based on AIRS thermal infrared spectrum, and diagnosed these models via feature importance attribution and case studies. We emphasized the value of these powerful tools in physical interpretability. However, as a preliminary research, we may not fully uncover the full potential of frontier ML techniques. We want to ask, given abundant information in the spectrum, we should answer if it is possible for ML models to reveal more unknown and valuable physical rules to further improve the prediction, while avoid overfitting?</a:t>
            </a:r>
          </a:p>
        </p:txBody>
      </p:sp>
      <p:sp>
        <p:nvSpPr>
          <p:cNvPr id="4" name="Slide Number Placeholder 3"/>
          <p:cNvSpPr>
            <a:spLocks noGrp="1"/>
          </p:cNvSpPr>
          <p:nvPr>
            <p:ph type="sldNum" sz="quarter" idx="5"/>
          </p:nvPr>
        </p:nvSpPr>
        <p:spPr/>
        <p:txBody>
          <a:bodyPr/>
          <a:lstStyle/>
          <a:p>
            <a:fld id="{97C012F9-1643-F040-A057-DF1C54494C1E}" type="slidenum">
              <a:rPr lang="en-US" smtClean="0"/>
              <a:t>12</a:t>
            </a:fld>
            <a:endParaRPr lang="en-US"/>
          </a:p>
        </p:txBody>
      </p:sp>
    </p:spTree>
    <p:extLst>
      <p:ext uri="{BB962C8B-B14F-4D97-AF65-F5344CB8AC3E}">
        <p14:creationId xmlns:p14="http://schemas.microsoft.com/office/powerpoint/2010/main" val="23990044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kern="1200" dirty="0">
                <a:solidFill>
                  <a:schemeClr val="tx1"/>
                </a:solidFill>
                <a:effectLst/>
                <a:latin typeface="+mn-lt"/>
                <a:ea typeface="+mn-ea"/>
                <a:cs typeface="+mn-cs"/>
              </a:rPr>
              <a:t>We used AIRS brightness temperature from 1,598 thermal infrared channels as our primary predictors, and </a:t>
            </a:r>
            <a:r>
              <a:rPr lang="en-US" sz="1200" kern="1200" dirty="0" err="1">
                <a:solidFill>
                  <a:schemeClr val="tx1"/>
                </a:solidFill>
                <a:effectLst/>
                <a:latin typeface="+mn-lt"/>
                <a:ea typeface="+mn-ea"/>
                <a:cs typeface="+mn-cs"/>
              </a:rPr>
              <a:t>HadCRUT</a:t>
            </a:r>
            <a:r>
              <a:rPr lang="en-US" sz="1200" kern="1200" dirty="0">
                <a:solidFill>
                  <a:schemeClr val="tx1"/>
                </a:solidFill>
                <a:effectLst/>
                <a:latin typeface="+mn-lt"/>
                <a:ea typeface="+mn-ea"/>
                <a:cs typeface="+mn-cs"/>
              </a:rPr>
              <a:t> sea surface temperature as the auxiliary predictor. Models were trained against CERES-MODIS cloud flags. We selected only nadir view and tropical ocean samples. Due to the differences in CERES and AIRS footprints, a collocation strategy shown in the figure is used. Bigger circles represent CERES footprints, while small filled circles represent AIRS footprints. From the satellite observations, it is evident that cloudy samples are far more frequent than clear samples. Thus, we sampled the dataset to equate the frequency of two classes and performed other procedures following the standard machine learning guideline.</a:t>
            </a:r>
            <a:r>
              <a:rPr lang="en-US" dirty="0">
                <a:effectLst/>
              </a:rPr>
              <a:t> </a:t>
            </a:r>
            <a:endParaRPr lang="en-US" dirty="0"/>
          </a:p>
        </p:txBody>
      </p:sp>
      <p:sp>
        <p:nvSpPr>
          <p:cNvPr id="4" name="Slide Number Placeholder 3"/>
          <p:cNvSpPr>
            <a:spLocks noGrp="1"/>
          </p:cNvSpPr>
          <p:nvPr>
            <p:ph type="sldNum" sz="quarter" idx="5"/>
          </p:nvPr>
        </p:nvSpPr>
        <p:spPr/>
        <p:txBody>
          <a:bodyPr/>
          <a:lstStyle/>
          <a:p>
            <a:fld id="{97C012F9-1643-F040-A057-DF1C54494C1E}" type="slidenum">
              <a:rPr lang="en-US" smtClean="0"/>
              <a:t>4</a:t>
            </a:fld>
            <a:endParaRPr lang="en-US"/>
          </a:p>
        </p:txBody>
      </p:sp>
    </p:spTree>
    <p:extLst>
      <p:ext uri="{BB962C8B-B14F-4D97-AF65-F5344CB8AC3E}">
        <p14:creationId xmlns:p14="http://schemas.microsoft.com/office/powerpoint/2010/main" val="10719917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2DB1B8-F527-6144-3A26-772E713BF8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0F47ED-6A15-903D-E5C9-255ADC22A62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FF372C9-35B2-962B-AE00-8F58DD6C9E50}"/>
              </a:ext>
            </a:extLst>
          </p:cNvPr>
          <p:cNvSpPr>
            <a:spLocks noGrp="1"/>
          </p:cNvSpPr>
          <p:nvPr>
            <p:ph type="body" idx="1"/>
          </p:nvPr>
        </p:nvSpPr>
        <p:spPr/>
        <p:txBody>
          <a:bodyPr/>
          <a:lstStyle/>
          <a:p>
            <a:pPr marL="0" indent="0">
              <a:buFont typeface="Arial" panose="020B0604020202020204" pitchFamily="34" charset="0"/>
              <a:buNone/>
            </a:pPr>
            <a:r>
              <a:rPr lang="en-US" sz="1200" kern="1200" dirty="0">
                <a:solidFill>
                  <a:schemeClr val="tx1"/>
                </a:solidFill>
                <a:effectLst/>
                <a:latin typeface="+mn-lt"/>
                <a:ea typeface="+mn-ea"/>
                <a:cs typeface="+mn-cs"/>
              </a:rPr>
              <a:t>We used AIRS brightness temperature from 1,598 thermal infrared channels as our primary predictors, and </a:t>
            </a:r>
            <a:r>
              <a:rPr lang="en-US" sz="1200" kern="1200" dirty="0" err="1">
                <a:solidFill>
                  <a:schemeClr val="tx1"/>
                </a:solidFill>
                <a:effectLst/>
                <a:latin typeface="+mn-lt"/>
                <a:ea typeface="+mn-ea"/>
                <a:cs typeface="+mn-cs"/>
              </a:rPr>
              <a:t>HadCRUT</a:t>
            </a:r>
            <a:r>
              <a:rPr lang="en-US" sz="1200" kern="1200" dirty="0">
                <a:solidFill>
                  <a:schemeClr val="tx1"/>
                </a:solidFill>
                <a:effectLst/>
                <a:latin typeface="+mn-lt"/>
                <a:ea typeface="+mn-ea"/>
                <a:cs typeface="+mn-cs"/>
              </a:rPr>
              <a:t> sea surface temperature as the auxiliary predictor. Models were trained against CERES-MODIS cloud flags. We selected only nadir view and tropical ocean samples. Due to the differences in CERES and AIRS footprints, a collocation strategy shown in the figure is used. Bigger circles represent CERES footprints, while small filled circles represent AIRS footprints. From the satellite observations, it is evident that cloudy samples are far more frequent than clear samples. Thus, we sampled the dataset to equate the frequency of two classes and performed other procedures following the standard machine learning guideline.</a:t>
            </a:r>
            <a:r>
              <a:rPr lang="en-US" dirty="0">
                <a:effectLst/>
              </a:rPr>
              <a:t> </a:t>
            </a:r>
            <a:endParaRPr lang="en-US" dirty="0"/>
          </a:p>
        </p:txBody>
      </p:sp>
      <p:sp>
        <p:nvSpPr>
          <p:cNvPr id="4" name="Slide Number Placeholder 3">
            <a:extLst>
              <a:ext uri="{FF2B5EF4-FFF2-40B4-BE49-F238E27FC236}">
                <a16:creationId xmlns:a16="http://schemas.microsoft.com/office/drawing/2014/main" id="{A22461CF-E421-5BF6-0B69-46FC6BDF58E1}"/>
              </a:ext>
            </a:extLst>
          </p:cNvPr>
          <p:cNvSpPr>
            <a:spLocks noGrp="1"/>
          </p:cNvSpPr>
          <p:nvPr>
            <p:ph type="sldNum" sz="quarter" idx="5"/>
          </p:nvPr>
        </p:nvSpPr>
        <p:spPr/>
        <p:txBody>
          <a:bodyPr/>
          <a:lstStyle/>
          <a:p>
            <a:fld id="{97C012F9-1643-F040-A057-DF1C54494C1E}" type="slidenum">
              <a:rPr lang="en-US" smtClean="0"/>
              <a:t>5</a:t>
            </a:fld>
            <a:endParaRPr lang="en-US"/>
          </a:p>
        </p:txBody>
      </p:sp>
    </p:spTree>
    <p:extLst>
      <p:ext uri="{BB962C8B-B14F-4D97-AF65-F5344CB8AC3E}">
        <p14:creationId xmlns:p14="http://schemas.microsoft.com/office/powerpoint/2010/main" val="33046095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kern="1200" dirty="0">
                <a:solidFill>
                  <a:schemeClr val="tx1"/>
                </a:solidFill>
                <a:effectLst/>
                <a:latin typeface="+mn-lt"/>
                <a:ea typeface="+mn-ea"/>
                <a:cs typeface="+mn-cs"/>
              </a:rPr>
              <a:t>Therefore, our goal in this study is straightforward: we wanted to use machine learning to perform clear-sky detection purely based on the thermal infrared spectrum without the use of any spatial and temporal information. Three popular conventional machine learning models and two neural networks were trained and compared to two physically based algorithms, which use simple physical rules to perform the classification. Here, SST refers to sea surface temperature, while BT refers to brightness temperature. These models are among the most popular and robust ML models that can work satisfactorily in many fields including data assimilation and statistical model downscaling. We deliberately limited the information available to thermal infrared radiances and sea surface temperature when training models. This is to assess the potential of utilizing the information embedded in the full infrared spectrum in the case of cloud classification.</a:t>
            </a:r>
            <a:r>
              <a:rPr lang="en-US" dirty="0">
                <a:effectLst/>
              </a:rPr>
              <a:t> </a:t>
            </a:r>
            <a:endParaRPr lang="en-US" dirty="0"/>
          </a:p>
        </p:txBody>
      </p:sp>
      <p:sp>
        <p:nvSpPr>
          <p:cNvPr id="4" name="Slide Number Placeholder 3"/>
          <p:cNvSpPr>
            <a:spLocks noGrp="1"/>
          </p:cNvSpPr>
          <p:nvPr>
            <p:ph type="sldNum" sz="quarter" idx="5"/>
          </p:nvPr>
        </p:nvSpPr>
        <p:spPr/>
        <p:txBody>
          <a:bodyPr/>
          <a:lstStyle/>
          <a:p>
            <a:fld id="{97C012F9-1643-F040-A057-DF1C54494C1E}" type="slidenum">
              <a:rPr lang="en-US" smtClean="0"/>
              <a:t>6</a:t>
            </a:fld>
            <a:endParaRPr lang="en-US"/>
          </a:p>
        </p:txBody>
      </p:sp>
    </p:spTree>
    <p:extLst>
      <p:ext uri="{BB962C8B-B14F-4D97-AF65-F5344CB8AC3E}">
        <p14:creationId xmlns:p14="http://schemas.microsoft.com/office/powerpoint/2010/main" val="1613049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188EE7-C8B7-0A3A-F61C-7D778269C4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54C865-2D0E-4248-0194-10E3AFC0FC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7CA44D7-2D7F-4623-73D8-D8DEC3DB6484}"/>
              </a:ext>
            </a:extLst>
          </p:cNvPr>
          <p:cNvSpPr>
            <a:spLocks noGrp="1"/>
          </p:cNvSpPr>
          <p:nvPr>
            <p:ph type="body" idx="1"/>
          </p:nvPr>
        </p:nvSpPr>
        <p:spPr/>
        <p:txBody>
          <a:bodyPr/>
          <a:lstStyle/>
          <a:p>
            <a:pPr marL="0" indent="0">
              <a:buFont typeface="Arial" panose="020B0604020202020204" pitchFamily="34" charset="0"/>
              <a:buNone/>
            </a:pPr>
            <a:r>
              <a:rPr lang="en-US" sz="1200" kern="1200" dirty="0">
                <a:solidFill>
                  <a:schemeClr val="tx1"/>
                </a:solidFill>
                <a:effectLst/>
                <a:latin typeface="+mn-lt"/>
                <a:ea typeface="+mn-ea"/>
                <a:cs typeface="+mn-cs"/>
              </a:rPr>
              <a:t>We used AIRS brightness temperature from 1,598 thermal infrared channels as our primary predictors, and </a:t>
            </a:r>
            <a:r>
              <a:rPr lang="en-US" sz="1200" kern="1200" dirty="0" err="1">
                <a:solidFill>
                  <a:schemeClr val="tx1"/>
                </a:solidFill>
                <a:effectLst/>
                <a:latin typeface="+mn-lt"/>
                <a:ea typeface="+mn-ea"/>
                <a:cs typeface="+mn-cs"/>
              </a:rPr>
              <a:t>HadCRUT</a:t>
            </a:r>
            <a:r>
              <a:rPr lang="en-US" sz="1200" kern="1200" dirty="0">
                <a:solidFill>
                  <a:schemeClr val="tx1"/>
                </a:solidFill>
                <a:effectLst/>
                <a:latin typeface="+mn-lt"/>
                <a:ea typeface="+mn-ea"/>
                <a:cs typeface="+mn-cs"/>
              </a:rPr>
              <a:t> sea surface temperature as the auxiliary predictor. Models were trained against CERES-MODIS cloud flags. We selected only nadir view and tropical ocean samples. Due to the differences in CERES and AIRS footprints, a collocation strategy shown in the figure is used. Bigger circles represent CERES footprints, while small filled circles represent AIRS footprints. From the satellite observations, it is evident that cloudy samples are far more frequent than clear samples. Thus, we sampled the dataset to equate the frequency of two classes and performed other procedures following the standard machine learning guideline.</a:t>
            </a:r>
            <a:r>
              <a:rPr lang="en-US" dirty="0">
                <a:effectLst/>
              </a:rPr>
              <a:t> </a:t>
            </a:r>
            <a:endParaRPr lang="en-US" dirty="0"/>
          </a:p>
        </p:txBody>
      </p:sp>
      <p:sp>
        <p:nvSpPr>
          <p:cNvPr id="4" name="Slide Number Placeholder 3">
            <a:extLst>
              <a:ext uri="{FF2B5EF4-FFF2-40B4-BE49-F238E27FC236}">
                <a16:creationId xmlns:a16="http://schemas.microsoft.com/office/drawing/2014/main" id="{BF7EE50C-E0E4-F828-95B8-096EB4F5F34D}"/>
              </a:ext>
            </a:extLst>
          </p:cNvPr>
          <p:cNvSpPr>
            <a:spLocks noGrp="1"/>
          </p:cNvSpPr>
          <p:nvPr>
            <p:ph type="sldNum" sz="quarter" idx="5"/>
          </p:nvPr>
        </p:nvSpPr>
        <p:spPr/>
        <p:txBody>
          <a:bodyPr/>
          <a:lstStyle/>
          <a:p>
            <a:fld id="{97C012F9-1643-F040-A057-DF1C54494C1E}" type="slidenum">
              <a:rPr lang="en-US" smtClean="0"/>
              <a:t>7</a:t>
            </a:fld>
            <a:endParaRPr lang="en-US"/>
          </a:p>
        </p:txBody>
      </p:sp>
    </p:spTree>
    <p:extLst>
      <p:ext uri="{BB962C8B-B14F-4D97-AF65-F5344CB8AC3E}">
        <p14:creationId xmlns:p14="http://schemas.microsoft.com/office/powerpoint/2010/main" val="2894571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C0797F-56BE-3304-6E27-BB94BF2A7D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2EFC2A9-50DE-624C-6C46-9A8F1F33003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5CC460D-E64F-2E11-ADFB-A76DFF88C89C}"/>
              </a:ext>
            </a:extLst>
          </p:cNvPr>
          <p:cNvSpPr>
            <a:spLocks noGrp="1"/>
          </p:cNvSpPr>
          <p:nvPr>
            <p:ph type="body" idx="1"/>
          </p:nvPr>
        </p:nvSpPr>
        <p:spPr/>
        <p:txBody>
          <a:bodyPr/>
          <a:lstStyle/>
          <a:p>
            <a:pPr marL="0" indent="0">
              <a:buFont typeface="Arial" panose="020B0604020202020204" pitchFamily="34" charset="0"/>
              <a:buNone/>
            </a:pPr>
            <a:r>
              <a:rPr lang="en-US" sz="1200" kern="1200" dirty="0">
                <a:solidFill>
                  <a:schemeClr val="tx1"/>
                </a:solidFill>
                <a:effectLst/>
                <a:latin typeface="+mn-lt"/>
                <a:ea typeface="+mn-ea"/>
                <a:cs typeface="+mn-cs"/>
              </a:rPr>
              <a:t>We used AIRS brightness temperature from 1,598 thermal infrared channels as our primary predictors, and </a:t>
            </a:r>
            <a:r>
              <a:rPr lang="en-US" sz="1200" kern="1200" dirty="0" err="1">
                <a:solidFill>
                  <a:schemeClr val="tx1"/>
                </a:solidFill>
                <a:effectLst/>
                <a:latin typeface="+mn-lt"/>
                <a:ea typeface="+mn-ea"/>
                <a:cs typeface="+mn-cs"/>
              </a:rPr>
              <a:t>HadCRUT</a:t>
            </a:r>
            <a:r>
              <a:rPr lang="en-US" sz="1200" kern="1200" dirty="0">
                <a:solidFill>
                  <a:schemeClr val="tx1"/>
                </a:solidFill>
                <a:effectLst/>
                <a:latin typeface="+mn-lt"/>
                <a:ea typeface="+mn-ea"/>
                <a:cs typeface="+mn-cs"/>
              </a:rPr>
              <a:t> sea surface temperature as the auxiliary predictor. Models were trained against CERES-MODIS cloud flags. We selected only nadir view and tropical ocean samples. Due to the differences in CERES and AIRS footprints, a collocation strategy shown in the figure is used. Bigger circles represent CERES footprints, while small filled circles represent AIRS footprints. From the satellite observations, it is evident that cloudy samples are far more frequent than clear samples. Thus, we sampled the dataset to equate the frequency of two classes and performed other procedures following the standard machine learning guideline.</a:t>
            </a:r>
            <a:r>
              <a:rPr lang="en-US" dirty="0">
                <a:effectLst/>
              </a:rPr>
              <a:t> </a:t>
            </a:r>
            <a:endParaRPr lang="en-US" dirty="0"/>
          </a:p>
        </p:txBody>
      </p:sp>
      <p:sp>
        <p:nvSpPr>
          <p:cNvPr id="4" name="Slide Number Placeholder 3">
            <a:extLst>
              <a:ext uri="{FF2B5EF4-FFF2-40B4-BE49-F238E27FC236}">
                <a16:creationId xmlns:a16="http://schemas.microsoft.com/office/drawing/2014/main" id="{461B33B9-9ADA-3350-69A4-1BB207B6BA64}"/>
              </a:ext>
            </a:extLst>
          </p:cNvPr>
          <p:cNvSpPr>
            <a:spLocks noGrp="1"/>
          </p:cNvSpPr>
          <p:nvPr>
            <p:ph type="sldNum" sz="quarter" idx="5"/>
          </p:nvPr>
        </p:nvSpPr>
        <p:spPr/>
        <p:txBody>
          <a:bodyPr/>
          <a:lstStyle/>
          <a:p>
            <a:fld id="{97C012F9-1643-F040-A057-DF1C54494C1E}" type="slidenum">
              <a:rPr lang="en-US" smtClean="0"/>
              <a:t>8</a:t>
            </a:fld>
            <a:endParaRPr lang="en-US"/>
          </a:p>
        </p:txBody>
      </p:sp>
    </p:spTree>
    <p:extLst>
      <p:ext uri="{BB962C8B-B14F-4D97-AF65-F5344CB8AC3E}">
        <p14:creationId xmlns:p14="http://schemas.microsoft.com/office/powerpoint/2010/main" val="33756615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kern="1200" dirty="0">
                <a:solidFill>
                  <a:schemeClr val="tx1"/>
                </a:solidFill>
                <a:effectLst/>
                <a:latin typeface="+mn-lt"/>
                <a:ea typeface="+mn-ea"/>
                <a:cs typeface="+mn-cs"/>
              </a:rPr>
              <a:t>We trained all models on the equally sampled dataset at year 2004 and evaluated them on the full dataset at year 2008. The table shows the results from the five models. [True positive, false negative, true negative, and false positive]. The numbers in the brackets indicate the ranking of these models. We found that all machine learning algorithms, once trained, can outperform these two physics-based algorithms. Linear support vector machines and 1D-CNN are slightly better than others. Even though the cloudy-sky cases are far more frequent by the ratio of 19:1, by </a:t>
            </a:r>
            <a:r>
              <a:rPr lang="en-US" sz="1200" kern="1200" dirty="0" err="1">
                <a:solidFill>
                  <a:schemeClr val="tx1"/>
                </a:solidFill>
                <a:effectLst/>
                <a:latin typeface="+mn-lt"/>
                <a:ea typeface="+mn-ea"/>
                <a:cs typeface="+mn-cs"/>
              </a:rPr>
              <a:t>presampling</a:t>
            </a:r>
            <a:r>
              <a:rPr lang="en-US" sz="1200" kern="1200" dirty="0">
                <a:solidFill>
                  <a:schemeClr val="tx1"/>
                </a:solidFill>
                <a:effectLst/>
                <a:latin typeface="+mn-lt"/>
                <a:ea typeface="+mn-ea"/>
                <a:cs typeface="+mn-cs"/>
              </a:rPr>
              <a:t> the dataset for training, we achieved a decent balance between cloud detection rate (about 81%) and clear-sky detection rate (about 91%). One interesting thing here is that both empirical methods have a perfect detection for clear-sky cases, no false positive samples. The reason can be found in this histogram, which shows the frequency of clear-sky and cloudy-sky cases with respect to the difference between SST and maximum BT. The thermal contrast algorithm is based on a fact that many thick cloud tops emit longwave radiation at a much lower temperature than the sea surface temperature. If we set a threshold to be 10K, we can decently separate these thick clouds to one side. However, there are also a portion of clouds that do not have a high thermal contrast. Those cases are troublemakers that are confused with clear-sky samples.</a:t>
            </a:r>
            <a:endParaRPr lang="en-US" b="0" dirty="0"/>
          </a:p>
        </p:txBody>
      </p:sp>
      <p:sp>
        <p:nvSpPr>
          <p:cNvPr id="4" name="Slide Number Placeholder 3"/>
          <p:cNvSpPr>
            <a:spLocks noGrp="1"/>
          </p:cNvSpPr>
          <p:nvPr>
            <p:ph type="sldNum" sz="quarter" idx="5"/>
          </p:nvPr>
        </p:nvSpPr>
        <p:spPr/>
        <p:txBody>
          <a:bodyPr/>
          <a:lstStyle/>
          <a:p>
            <a:fld id="{97C012F9-1643-F040-A057-DF1C54494C1E}" type="slidenum">
              <a:rPr lang="en-US" smtClean="0"/>
              <a:t>9</a:t>
            </a:fld>
            <a:endParaRPr lang="en-US"/>
          </a:p>
        </p:txBody>
      </p:sp>
    </p:spTree>
    <p:extLst>
      <p:ext uri="{BB962C8B-B14F-4D97-AF65-F5344CB8AC3E}">
        <p14:creationId xmlns:p14="http://schemas.microsoft.com/office/powerpoint/2010/main" val="10101489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45CF56-1732-55D4-7177-0197CFDB92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557828A-9E45-5C5E-BD0F-18065C9BD19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49D4235-FD56-1BF0-E4B9-2DBC17BF0143}"/>
              </a:ext>
            </a:extLst>
          </p:cNvPr>
          <p:cNvSpPr>
            <a:spLocks noGrp="1"/>
          </p:cNvSpPr>
          <p:nvPr>
            <p:ph type="body" idx="1"/>
          </p:nvPr>
        </p:nvSpPr>
        <p:spPr/>
        <p:txBody>
          <a:bodyPr/>
          <a:lstStyle/>
          <a:p>
            <a:pPr marL="0" indent="0">
              <a:buFont typeface="Arial" panose="020B0604020202020204" pitchFamily="34" charset="0"/>
              <a:buNone/>
            </a:pPr>
            <a:r>
              <a:rPr lang="en-US" sz="1200" kern="1200" dirty="0">
                <a:solidFill>
                  <a:schemeClr val="tx1"/>
                </a:solidFill>
                <a:effectLst/>
                <a:latin typeface="+mn-lt"/>
                <a:ea typeface="+mn-ea"/>
                <a:cs typeface="+mn-cs"/>
              </a:rPr>
              <a:t>We used AIRS brightness temperature from 1,598 thermal infrared channels as our primary predictors, and </a:t>
            </a:r>
            <a:r>
              <a:rPr lang="en-US" sz="1200" kern="1200" dirty="0" err="1">
                <a:solidFill>
                  <a:schemeClr val="tx1"/>
                </a:solidFill>
                <a:effectLst/>
                <a:latin typeface="+mn-lt"/>
                <a:ea typeface="+mn-ea"/>
                <a:cs typeface="+mn-cs"/>
              </a:rPr>
              <a:t>HadCRUT</a:t>
            </a:r>
            <a:r>
              <a:rPr lang="en-US" sz="1200" kern="1200" dirty="0">
                <a:solidFill>
                  <a:schemeClr val="tx1"/>
                </a:solidFill>
                <a:effectLst/>
                <a:latin typeface="+mn-lt"/>
                <a:ea typeface="+mn-ea"/>
                <a:cs typeface="+mn-cs"/>
              </a:rPr>
              <a:t> sea surface temperature as the auxiliary predictor. Models were trained against CERES-MODIS cloud flags. We selected only nadir view and tropical ocean samples. Due to the differences in CERES and AIRS footprints, a collocation strategy shown in the figure is used. Bigger circles represent CERES footprints, while small filled circles represent AIRS footprints. From the satellite observations, it is evident that cloudy samples are far more frequent than clear samples. Thus, we sampled the dataset to equate the frequency of two classes and performed other procedures following the standard machine learning guideline.</a:t>
            </a:r>
            <a:r>
              <a:rPr lang="en-US" dirty="0">
                <a:effectLst/>
              </a:rPr>
              <a:t> </a:t>
            </a:r>
            <a:endParaRPr lang="en-US" dirty="0"/>
          </a:p>
        </p:txBody>
      </p:sp>
      <p:sp>
        <p:nvSpPr>
          <p:cNvPr id="4" name="Slide Number Placeholder 3">
            <a:extLst>
              <a:ext uri="{FF2B5EF4-FFF2-40B4-BE49-F238E27FC236}">
                <a16:creationId xmlns:a16="http://schemas.microsoft.com/office/drawing/2014/main" id="{F1F3406B-4A43-7AC7-8C03-303259F31595}"/>
              </a:ext>
            </a:extLst>
          </p:cNvPr>
          <p:cNvSpPr>
            <a:spLocks noGrp="1"/>
          </p:cNvSpPr>
          <p:nvPr>
            <p:ph type="sldNum" sz="quarter" idx="5"/>
          </p:nvPr>
        </p:nvSpPr>
        <p:spPr/>
        <p:txBody>
          <a:bodyPr/>
          <a:lstStyle/>
          <a:p>
            <a:fld id="{97C012F9-1643-F040-A057-DF1C54494C1E}" type="slidenum">
              <a:rPr lang="en-US" smtClean="0"/>
              <a:t>10</a:t>
            </a:fld>
            <a:endParaRPr lang="en-US"/>
          </a:p>
        </p:txBody>
      </p:sp>
    </p:spTree>
    <p:extLst>
      <p:ext uri="{BB962C8B-B14F-4D97-AF65-F5344CB8AC3E}">
        <p14:creationId xmlns:p14="http://schemas.microsoft.com/office/powerpoint/2010/main" val="25175867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kern="1200" dirty="0">
                <a:solidFill>
                  <a:schemeClr val="tx1"/>
                </a:solidFill>
                <a:effectLst/>
                <a:latin typeface="+mn-lt"/>
                <a:ea typeface="+mn-ea"/>
                <a:cs typeface="+mn-cs"/>
              </a:rPr>
              <a:t>To inspect the source of prediction errors, we took advantage of EOS Worldview API and coded a simple interface for case studies. Below are some true-color images of some samples where all models failed to predict well. The red circle at the center of each panel indicates the AIRS footprint.</a:t>
            </a:r>
            <a:r>
              <a:rPr lang="en-US" dirty="0">
                <a:effectLst/>
              </a:rPr>
              <a:t> </a:t>
            </a:r>
            <a:endParaRPr lang="en-US" dirty="0"/>
          </a:p>
        </p:txBody>
      </p:sp>
      <p:sp>
        <p:nvSpPr>
          <p:cNvPr id="4" name="Slide Number Placeholder 3"/>
          <p:cNvSpPr>
            <a:spLocks noGrp="1"/>
          </p:cNvSpPr>
          <p:nvPr>
            <p:ph type="sldNum" sz="quarter" idx="5"/>
          </p:nvPr>
        </p:nvSpPr>
        <p:spPr/>
        <p:txBody>
          <a:bodyPr/>
          <a:lstStyle/>
          <a:p>
            <a:fld id="{97C012F9-1643-F040-A057-DF1C54494C1E}" type="slidenum">
              <a:rPr lang="en-US" smtClean="0"/>
              <a:t>11</a:t>
            </a:fld>
            <a:endParaRPr lang="en-US"/>
          </a:p>
        </p:txBody>
      </p:sp>
    </p:spTree>
    <p:extLst>
      <p:ext uri="{BB962C8B-B14F-4D97-AF65-F5344CB8AC3E}">
        <p14:creationId xmlns:p14="http://schemas.microsoft.com/office/powerpoint/2010/main" val="35597254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E239D1-55F5-B545-B3C1-D2779C975C94}"/>
              </a:ext>
            </a:extLst>
          </p:cNvPr>
          <p:cNvSpPr>
            <a:spLocks noGrp="1"/>
          </p:cNvSpPr>
          <p:nvPr>
            <p:ph type="ctrTitle" hasCustomPrompt="1"/>
          </p:nvPr>
        </p:nvSpPr>
        <p:spPr>
          <a:xfrm>
            <a:off x="0" y="3005958"/>
            <a:ext cx="12192000" cy="1407894"/>
          </a:xfrm>
          <a:prstGeom prst="rect">
            <a:avLst/>
          </a:prstGeom>
        </p:spPr>
        <p:txBody>
          <a:bodyPr anchor="b"/>
          <a:lstStyle>
            <a:lvl1pPr algn="ctr">
              <a:defRPr sz="4800" b="1">
                <a:solidFill>
                  <a:schemeClr val="bg1"/>
                </a:solidFill>
              </a:defRPr>
            </a:lvl1pPr>
          </a:lstStyle>
          <a:p>
            <a:r>
              <a:rPr lang="en-US" dirty="0"/>
              <a:t>Title Slide 2</a:t>
            </a:r>
          </a:p>
        </p:txBody>
      </p:sp>
      <p:sp>
        <p:nvSpPr>
          <p:cNvPr id="3" name="Subtitle 2">
            <a:extLst>
              <a:ext uri="{FF2B5EF4-FFF2-40B4-BE49-F238E27FC236}">
                <a16:creationId xmlns:a16="http://schemas.microsoft.com/office/drawing/2014/main" id="{DE83E85C-23C4-9D49-A616-F1EFF90A3B20}"/>
              </a:ext>
            </a:extLst>
          </p:cNvPr>
          <p:cNvSpPr>
            <a:spLocks noGrp="1"/>
          </p:cNvSpPr>
          <p:nvPr>
            <p:ph type="subTitle" idx="1" hasCustomPrompt="1"/>
          </p:nvPr>
        </p:nvSpPr>
        <p:spPr>
          <a:xfrm>
            <a:off x="0" y="4989403"/>
            <a:ext cx="12192000" cy="990983"/>
          </a:xfrm>
          <a:prstGeom prst="rect">
            <a:avLst/>
          </a:prstGeom>
        </p:spPr>
        <p:txBody>
          <a:bodyPr/>
          <a:lstStyle>
            <a:lvl1pPr marL="0" indent="0" algn="ctr">
              <a:buNone/>
              <a:defRPr sz="200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SUBTITLE/TAGLINE</a:t>
            </a:r>
          </a:p>
        </p:txBody>
      </p:sp>
    </p:spTree>
    <p:extLst>
      <p:ext uri="{BB962C8B-B14F-4D97-AF65-F5344CB8AC3E}">
        <p14:creationId xmlns:p14="http://schemas.microsoft.com/office/powerpoint/2010/main" val="2255427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o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00B570-A22B-364A-BC03-3BB3B78D6443}"/>
              </a:ext>
            </a:extLst>
          </p:cNvPr>
          <p:cNvSpPr>
            <a:spLocks noGrp="1"/>
          </p:cNvSpPr>
          <p:nvPr>
            <p:ph type="ctrTitle" hasCustomPrompt="1"/>
          </p:nvPr>
        </p:nvSpPr>
        <p:spPr>
          <a:xfrm>
            <a:off x="1523999" y="151908"/>
            <a:ext cx="10465675" cy="723414"/>
          </a:xfrm>
          <a:prstGeom prst="rect">
            <a:avLst/>
          </a:prstGeom>
        </p:spPr>
        <p:txBody>
          <a:bodyPr anchor="b"/>
          <a:lstStyle>
            <a:lvl1pPr algn="l">
              <a:defRPr sz="4400" b="1">
                <a:solidFill>
                  <a:srgbClr val="00274C"/>
                </a:solidFill>
                <a:latin typeface="Times New Roman" panose="02020603050405020304" pitchFamily="18" charset="0"/>
                <a:cs typeface="Times New Roman" panose="02020603050405020304" pitchFamily="18" charset="0"/>
              </a:defRPr>
            </a:lvl1pPr>
          </a:lstStyle>
          <a:p>
            <a:r>
              <a:rPr lang="en-US" dirty="0"/>
              <a:t>Main Title</a:t>
            </a:r>
          </a:p>
        </p:txBody>
      </p:sp>
      <p:sp>
        <p:nvSpPr>
          <p:cNvPr id="4" name="Date Placeholder 3">
            <a:extLst>
              <a:ext uri="{FF2B5EF4-FFF2-40B4-BE49-F238E27FC236}">
                <a16:creationId xmlns:a16="http://schemas.microsoft.com/office/drawing/2014/main" id="{16091996-96B2-6641-9C3A-19B599FBC519}"/>
              </a:ext>
            </a:extLst>
          </p:cNvPr>
          <p:cNvSpPr>
            <a:spLocks noGrp="1"/>
          </p:cNvSpPr>
          <p:nvPr>
            <p:ph type="dt" sz="half" idx="10"/>
          </p:nvPr>
        </p:nvSpPr>
        <p:spPr>
          <a:xfrm>
            <a:off x="10749280" y="6474372"/>
            <a:ext cx="1240395" cy="247103"/>
          </a:xfrm>
          <a:prstGeom prst="rect">
            <a:avLst/>
          </a:prstGeom>
        </p:spPr>
        <p:txBody>
          <a:bodyPr/>
          <a:lstStyle>
            <a:lvl1pPr algn="r">
              <a:defRPr sz="1200">
                <a:solidFill>
                  <a:srgbClr val="00274C"/>
                </a:solidFill>
              </a:defRPr>
            </a:lvl1pPr>
          </a:lstStyle>
          <a:p>
            <a:fld id="{32EC7C88-BFA9-894B-BF13-CF061512C824}" type="datetime1">
              <a:rPr lang="en-US" smtClean="0"/>
              <a:t>12/2/24</a:t>
            </a:fld>
            <a:endParaRPr lang="en-US" dirty="0"/>
          </a:p>
        </p:txBody>
      </p:sp>
      <p:sp>
        <p:nvSpPr>
          <p:cNvPr id="6" name="Slide Number Placeholder 5">
            <a:extLst>
              <a:ext uri="{FF2B5EF4-FFF2-40B4-BE49-F238E27FC236}">
                <a16:creationId xmlns:a16="http://schemas.microsoft.com/office/drawing/2014/main" id="{13F24FE1-7233-704B-B440-C106C8BD4320}"/>
              </a:ext>
            </a:extLst>
          </p:cNvPr>
          <p:cNvSpPr>
            <a:spLocks noGrp="1"/>
          </p:cNvSpPr>
          <p:nvPr>
            <p:ph type="sldNum" sz="quarter" idx="12"/>
          </p:nvPr>
        </p:nvSpPr>
        <p:spPr>
          <a:xfrm>
            <a:off x="0" y="6380474"/>
            <a:ext cx="1135117" cy="341002"/>
          </a:xfrm>
          <a:prstGeom prst="rect">
            <a:avLst/>
          </a:prstGeom>
        </p:spPr>
        <p:txBody>
          <a:bodyPr/>
          <a:lstStyle>
            <a:lvl1pPr algn="ctr">
              <a:defRPr sz="1800">
                <a:solidFill>
                  <a:schemeClr val="bg1"/>
                </a:solidFill>
              </a:defRPr>
            </a:lvl1pPr>
          </a:lstStyle>
          <a:p>
            <a:fld id="{B72E91CA-9B22-2844-8E94-2A762C5288E7}" type="slidenum">
              <a:rPr lang="en-US" smtClean="0"/>
              <a:pPr/>
              <a:t>‹#›</a:t>
            </a:fld>
            <a:endParaRPr lang="en-US" dirty="0"/>
          </a:p>
        </p:txBody>
      </p:sp>
      <p:sp>
        <p:nvSpPr>
          <p:cNvPr id="9" name="Text Placeholder 8">
            <a:extLst>
              <a:ext uri="{FF2B5EF4-FFF2-40B4-BE49-F238E27FC236}">
                <a16:creationId xmlns:a16="http://schemas.microsoft.com/office/drawing/2014/main" id="{987E1A49-42A7-6D48-A385-AB512797128F}"/>
              </a:ext>
            </a:extLst>
          </p:cNvPr>
          <p:cNvSpPr>
            <a:spLocks noGrp="1"/>
          </p:cNvSpPr>
          <p:nvPr>
            <p:ph type="body" sz="quarter" idx="13" hasCustomPrompt="1"/>
          </p:nvPr>
        </p:nvSpPr>
        <p:spPr>
          <a:xfrm>
            <a:off x="1524001" y="893583"/>
            <a:ext cx="10465673" cy="426085"/>
          </a:xfrm>
          <a:prstGeom prst="rect">
            <a:avLst/>
          </a:prstGeom>
        </p:spPr>
        <p:txBody>
          <a:bodyPr/>
          <a:lstStyle>
            <a:lvl1pPr marL="0" indent="0">
              <a:buNone/>
              <a:defRPr sz="2400">
                <a:solidFill>
                  <a:schemeClr val="tx1"/>
                </a:solidFill>
                <a:latin typeface="Times New Roman" panose="02020603050405020304" pitchFamily="18" charset="0"/>
                <a:cs typeface="Times New Roman" panose="02020603050405020304" pitchFamily="18" charset="0"/>
              </a:defRPr>
            </a:lvl1pPr>
          </a:lstStyle>
          <a:p>
            <a:pPr lvl="0"/>
            <a:r>
              <a:rPr lang="en-US" dirty="0"/>
              <a:t>Sub Title</a:t>
            </a:r>
          </a:p>
        </p:txBody>
      </p:sp>
      <p:cxnSp>
        <p:nvCxnSpPr>
          <p:cNvPr id="11" name="Straight Connector 10">
            <a:extLst>
              <a:ext uri="{FF2B5EF4-FFF2-40B4-BE49-F238E27FC236}">
                <a16:creationId xmlns:a16="http://schemas.microsoft.com/office/drawing/2014/main" id="{05D6B989-2B30-9043-AFAC-ECB6379399FF}"/>
              </a:ext>
            </a:extLst>
          </p:cNvPr>
          <p:cNvCxnSpPr/>
          <p:nvPr userDrawn="1"/>
        </p:nvCxnSpPr>
        <p:spPr>
          <a:xfrm>
            <a:off x="1523999" y="1337215"/>
            <a:ext cx="10465675"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3" name="Content Placeholder 12">
            <a:extLst>
              <a:ext uri="{FF2B5EF4-FFF2-40B4-BE49-F238E27FC236}">
                <a16:creationId xmlns:a16="http://schemas.microsoft.com/office/drawing/2014/main" id="{16CBDEEF-6869-FA45-90BD-7A27BCFB7BE3}"/>
              </a:ext>
            </a:extLst>
          </p:cNvPr>
          <p:cNvSpPr>
            <a:spLocks noGrp="1"/>
          </p:cNvSpPr>
          <p:nvPr>
            <p:ph sz="quarter" idx="14"/>
          </p:nvPr>
        </p:nvSpPr>
        <p:spPr>
          <a:xfrm>
            <a:off x="1524000" y="1453677"/>
            <a:ext cx="10465674" cy="4926796"/>
          </a:xfrm>
          <a:prstGeom prst="rect">
            <a:avLst/>
          </a:prstGeom>
        </p:spPr>
        <p:txBody>
          <a:bodyPr/>
          <a:lstStyle>
            <a:lvl1pPr marL="406400" indent="-406400">
              <a:buClr>
                <a:srgbClr val="00274C"/>
              </a:buClr>
              <a:buSzPct val="80000"/>
              <a:buFont typeface="Wingdings" pitchFamily="2" charset="2"/>
              <a:buChar char="v"/>
              <a:tabLst/>
              <a:defRPr>
                <a:latin typeface="Times New Roman" panose="02020603050405020304" pitchFamily="18" charset="0"/>
                <a:cs typeface="Times New Roman" panose="02020603050405020304" pitchFamily="18" charset="0"/>
              </a:defRPr>
            </a:lvl1pPr>
            <a:lvl2pPr marL="801688" indent="-344488">
              <a:buClr>
                <a:srgbClr val="002060"/>
              </a:buClr>
              <a:buSzPct val="80000"/>
              <a:buFont typeface="Wingdings" pitchFamily="2" charset="2"/>
              <a:buChar char="Ø"/>
              <a:tabLst/>
              <a:defRPr>
                <a:latin typeface="Times New Roman" panose="02020603050405020304" pitchFamily="18" charset="0"/>
                <a:cs typeface="Times New Roman" panose="02020603050405020304" pitchFamily="18" charset="0"/>
              </a:defRPr>
            </a:lvl2pPr>
            <a:lvl3pPr marL="1258888" indent="-344488">
              <a:buSzPct val="80000"/>
              <a:buFont typeface="Wingdings" pitchFamily="2" charset="2"/>
              <a:buChar char="q"/>
              <a:tabLst/>
              <a:defRPr>
                <a:latin typeface="Times New Roman" panose="02020603050405020304" pitchFamily="18" charset="0"/>
                <a:cs typeface="Times New Roman" panose="02020603050405020304" pitchFamily="18" charset="0"/>
              </a:defRPr>
            </a:lvl3pPr>
            <a:lvl4pPr marL="1600200" indent="-228600">
              <a:buFont typeface="Wingdings" pitchFamily="2" charset="2"/>
              <a:buChar char="v"/>
              <a:defRPr/>
            </a:lvl4pPr>
            <a:lvl5pPr marL="2057400" indent="-228600">
              <a:buFont typeface="Wingdings" pitchFamily="2" charset="2"/>
              <a:buChar char="v"/>
              <a:defRPr/>
            </a:lvl5pPr>
          </a:lstStyle>
          <a:p>
            <a:pPr lvl="0"/>
            <a:r>
              <a:rPr lang="en-US" dirty="0"/>
              <a:t>Click to edit Master text styles</a:t>
            </a:r>
          </a:p>
          <a:p>
            <a:pPr lvl="1"/>
            <a:r>
              <a:rPr lang="en-US" dirty="0"/>
              <a:t>Second level</a:t>
            </a:r>
          </a:p>
          <a:p>
            <a:pPr lvl="2"/>
            <a:r>
              <a:rPr lang="en-US" dirty="0"/>
              <a:t>Third level</a:t>
            </a:r>
          </a:p>
        </p:txBody>
      </p:sp>
      <p:sp>
        <p:nvSpPr>
          <p:cNvPr id="7" name="Text Placeholder 6">
            <a:extLst>
              <a:ext uri="{FF2B5EF4-FFF2-40B4-BE49-F238E27FC236}">
                <a16:creationId xmlns:a16="http://schemas.microsoft.com/office/drawing/2014/main" id="{02FDC42B-9C46-BD4F-8D26-5855F125F250}"/>
              </a:ext>
            </a:extLst>
          </p:cNvPr>
          <p:cNvSpPr>
            <a:spLocks noGrp="1"/>
          </p:cNvSpPr>
          <p:nvPr>
            <p:ph type="body" sz="quarter" idx="15" hasCustomPrompt="1"/>
          </p:nvPr>
        </p:nvSpPr>
        <p:spPr>
          <a:xfrm>
            <a:off x="1523999" y="6473825"/>
            <a:ext cx="9082089" cy="247103"/>
          </a:xfrm>
          <a:prstGeom prst="rect">
            <a:avLst/>
          </a:prstGeom>
        </p:spPr>
        <p:txBody>
          <a:bodyPr/>
          <a:lstStyle>
            <a:lvl1pPr marL="0" indent="0" algn="r">
              <a:buNone/>
              <a:defRPr sz="1400" i="1">
                <a:solidFill>
                  <a:schemeClr val="accent5">
                    <a:lumMod val="50000"/>
                  </a:schemeClr>
                </a:solidFill>
              </a:defRPr>
            </a:lvl1pPr>
          </a:lstStyle>
          <a:p>
            <a:pPr lvl="0"/>
            <a:r>
              <a:rPr lang="en-US" dirty="0"/>
              <a:t>References</a:t>
            </a:r>
          </a:p>
        </p:txBody>
      </p:sp>
    </p:spTree>
    <p:extLst>
      <p:ext uri="{BB962C8B-B14F-4D97-AF65-F5344CB8AC3E}">
        <p14:creationId xmlns:p14="http://schemas.microsoft.com/office/powerpoint/2010/main" val="39003223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Slide 6">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6006319C-FB51-7D4F-9010-D3E341FD93E5}"/>
              </a:ext>
            </a:extLst>
          </p:cNvPr>
          <p:cNvSpPr>
            <a:spLocks noGrp="1"/>
          </p:cNvSpPr>
          <p:nvPr>
            <p:ph type="ctrTitle" hasCustomPrompt="1"/>
          </p:nvPr>
        </p:nvSpPr>
        <p:spPr>
          <a:xfrm>
            <a:off x="1524000" y="355108"/>
            <a:ext cx="9144000" cy="864092"/>
          </a:xfrm>
          <a:prstGeom prst="rect">
            <a:avLst/>
          </a:prstGeom>
        </p:spPr>
        <p:txBody>
          <a:bodyPr anchor="b"/>
          <a:lstStyle>
            <a:lvl1pPr algn="l">
              <a:defRPr sz="4800" b="1">
                <a:solidFill>
                  <a:srgbClr val="00274C"/>
                </a:solidFill>
              </a:defRPr>
            </a:lvl1pPr>
          </a:lstStyle>
          <a:p>
            <a:r>
              <a:rPr lang="en-US" dirty="0"/>
              <a:t>Headline</a:t>
            </a:r>
          </a:p>
        </p:txBody>
      </p:sp>
      <p:sp>
        <p:nvSpPr>
          <p:cNvPr id="8" name="Subtitle 2">
            <a:extLst>
              <a:ext uri="{FF2B5EF4-FFF2-40B4-BE49-F238E27FC236}">
                <a16:creationId xmlns:a16="http://schemas.microsoft.com/office/drawing/2014/main" id="{BEB4F3FB-316E-BF42-B96D-CD437FB415AD}"/>
              </a:ext>
            </a:extLst>
          </p:cNvPr>
          <p:cNvSpPr>
            <a:spLocks noGrp="1"/>
          </p:cNvSpPr>
          <p:nvPr>
            <p:ph type="subTitle" idx="1" hasCustomPrompt="1"/>
          </p:nvPr>
        </p:nvSpPr>
        <p:spPr>
          <a:xfrm>
            <a:off x="1524000" y="1542009"/>
            <a:ext cx="9144000" cy="4596031"/>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Content</a:t>
            </a:r>
          </a:p>
        </p:txBody>
      </p:sp>
      <p:sp>
        <p:nvSpPr>
          <p:cNvPr id="9" name="Date Placeholder 3">
            <a:extLst>
              <a:ext uri="{FF2B5EF4-FFF2-40B4-BE49-F238E27FC236}">
                <a16:creationId xmlns:a16="http://schemas.microsoft.com/office/drawing/2014/main" id="{3C2B277D-F96E-B345-902E-21599F3EEC52}"/>
              </a:ext>
            </a:extLst>
          </p:cNvPr>
          <p:cNvSpPr>
            <a:spLocks noGrp="1"/>
          </p:cNvSpPr>
          <p:nvPr>
            <p:ph type="dt" sz="half" idx="10"/>
          </p:nvPr>
        </p:nvSpPr>
        <p:spPr>
          <a:xfrm>
            <a:off x="9693166" y="6474372"/>
            <a:ext cx="974834" cy="247103"/>
          </a:xfrm>
          <a:prstGeom prst="rect">
            <a:avLst/>
          </a:prstGeom>
        </p:spPr>
        <p:txBody>
          <a:bodyPr/>
          <a:lstStyle>
            <a:lvl1pPr algn="r">
              <a:defRPr sz="1200">
                <a:solidFill>
                  <a:srgbClr val="00274C"/>
                </a:solidFill>
              </a:defRPr>
            </a:lvl1pPr>
          </a:lstStyle>
          <a:p>
            <a:fld id="{BC5CB5EB-AAA7-E24B-B7E4-1739E67AFE7C}" type="datetime1">
              <a:rPr lang="en-US" smtClean="0"/>
              <a:t>12/2/24</a:t>
            </a:fld>
            <a:endParaRPr lang="en-US" dirty="0"/>
          </a:p>
        </p:txBody>
      </p:sp>
      <p:sp>
        <p:nvSpPr>
          <p:cNvPr id="10" name="Footer Placeholder 4">
            <a:extLst>
              <a:ext uri="{FF2B5EF4-FFF2-40B4-BE49-F238E27FC236}">
                <a16:creationId xmlns:a16="http://schemas.microsoft.com/office/drawing/2014/main" id="{E2F86664-394E-F64E-B476-E1615CC0DCA5}"/>
              </a:ext>
            </a:extLst>
          </p:cNvPr>
          <p:cNvSpPr>
            <a:spLocks noGrp="1"/>
          </p:cNvSpPr>
          <p:nvPr>
            <p:ph type="ftr" sz="quarter" idx="11"/>
          </p:nvPr>
        </p:nvSpPr>
        <p:spPr>
          <a:xfrm>
            <a:off x="1524000" y="6474372"/>
            <a:ext cx="7819697" cy="247103"/>
          </a:xfrm>
          <a:prstGeom prst="rect">
            <a:avLst/>
          </a:prstGeom>
        </p:spPr>
        <p:txBody>
          <a:bodyPr/>
          <a:lstStyle>
            <a:lvl1pPr>
              <a:defRPr sz="1200"/>
            </a:lvl1pPr>
          </a:lstStyle>
          <a:p>
            <a:endParaRPr lang="en-US" dirty="0"/>
          </a:p>
        </p:txBody>
      </p:sp>
      <p:sp>
        <p:nvSpPr>
          <p:cNvPr id="11" name="Slide Number Placeholder 5">
            <a:extLst>
              <a:ext uri="{FF2B5EF4-FFF2-40B4-BE49-F238E27FC236}">
                <a16:creationId xmlns:a16="http://schemas.microsoft.com/office/drawing/2014/main" id="{D9409317-4804-114E-BBC9-749ADE2AF62C}"/>
              </a:ext>
            </a:extLst>
          </p:cNvPr>
          <p:cNvSpPr>
            <a:spLocks noGrp="1"/>
          </p:cNvSpPr>
          <p:nvPr>
            <p:ph type="sldNum" sz="quarter" idx="12"/>
          </p:nvPr>
        </p:nvSpPr>
        <p:spPr>
          <a:xfrm>
            <a:off x="10668000" y="6474372"/>
            <a:ext cx="1135117" cy="247103"/>
          </a:xfrm>
          <a:prstGeom prst="rect">
            <a:avLst/>
          </a:prstGeom>
        </p:spPr>
        <p:txBody>
          <a:bodyPr/>
          <a:lstStyle>
            <a:lvl1pPr algn="r">
              <a:defRPr sz="1200">
                <a:solidFill>
                  <a:srgbClr val="00274C"/>
                </a:solidFill>
              </a:defRPr>
            </a:lvl1pPr>
          </a:lstStyle>
          <a:p>
            <a:fld id="{B72E91CA-9B22-2844-8E94-2A762C5288E7}" type="slidenum">
              <a:rPr lang="en-US" smtClean="0"/>
              <a:pPr/>
              <a:t>‹#›</a:t>
            </a:fld>
            <a:endParaRPr lang="en-US" dirty="0"/>
          </a:p>
        </p:txBody>
      </p:sp>
    </p:spTree>
    <p:extLst>
      <p:ext uri="{BB962C8B-B14F-4D97-AF65-F5344CB8AC3E}">
        <p14:creationId xmlns:p14="http://schemas.microsoft.com/office/powerpoint/2010/main" val="35008749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8AC0B3B-0651-0941-A1FA-9888F8C21B9C}"/>
              </a:ext>
            </a:extLst>
          </p:cNvPr>
          <p:cNvSpPr>
            <a:spLocks noGrp="1"/>
          </p:cNvSpPr>
          <p:nvPr>
            <p:ph type="ctrTitle" hasCustomPrompt="1"/>
          </p:nvPr>
        </p:nvSpPr>
        <p:spPr>
          <a:xfrm>
            <a:off x="0" y="3005958"/>
            <a:ext cx="12192000" cy="1407894"/>
          </a:xfrm>
          <a:prstGeom prst="rect">
            <a:avLst/>
          </a:prstGeom>
        </p:spPr>
        <p:txBody>
          <a:bodyPr anchor="b"/>
          <a:lstStyle>
            <a:lvl1pPr algn="ctr">
              <a:defRPr sz="4800" b="1">
                <a:solidFill>
                  <a:srgbClr val="002060"/>
                </a:solidFill>
              </a:defRPr>
            </a:lvl1pPr>
          </a:lstStyle>
          <a:p>
            <a:r>
              <a:rPr lang="en-US" dirty="0"/>
              <a:t>Title Slide 3</a:t>
            </a:r>
          </a:p>
        </p:txBody>
      </p:sp>
      <p:sp>
        <p:nvSpPr>
          <p:cNvPr id="8" name="Subtitle 2">
            <a:extLst>
              <a:ext uri="{FF2B5EF4-FFF2-40B4-BE49-F238E27FC236}">
                <a16:creationId xmlns:a16="http://schemas.microsoft.com/office/drawing/2014/main" id="{49C69A87-9049-B547-A73E-B8B4DF77F59C}"/>
              </a:ext>
            </a:extLst>
          </p:cNvPr>
          <p:cNvSpPr>
            <a:spLocks noGrp="1"/>
          </p:cNvSpPr>
          <p:nvPr>
            <p:ph type="subTitle" idx="1" hasCustomPrompt="1"/>
          </p:nvPr>
        </p:nvSpPr>
        <p:spPr>
          <a:xfrm>
            <a:off x="0" y="4989403"/>
            <a:ext cx="12192000" cy="990983"/>
          </a:xfrm>
          <a:prstGeom prst="rect">
            <a:avLst/>
          </a:prstGeom>
        </p:spPr>
        <p:txBody>
          <a:bodyPr/>
          <a:lstStyle>
            <a:lvl1pPr marL="0" indent="0" algn="ctr">
              <a:buNone/>
              <a:defRPr sz="2000">
                <a:solidFill>
                  <a:schemeClr val="bg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SUBTITLE/TAGLINE</a:t>
            </a:r>
          </a:p>
        </p:txBody>
      </p:sp>
    </p:spTree>
    <p:extLst>
      <p:ext uri="{BB962C8B-B14F-4D97-AF65-F5344CB8AC3E}">
        <p14:creationId xmlns:p14="http://schemas.microsoft.com/office/powerpoint/2010/main" val="25597529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4">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7920D87-571D-CC4B-B389-D3610F6FE156}"/>
              </a:ext>
            </a:extLst>
          </p:cNvPr>
          <p:cNvSpPr>
            <a:spLocks noGrp="1"/>
          </p:cNvSpPr>
          <p:nvPr>
            <p:ph type="title" hasCustomPrompt="1"/>
          </p:nvPr>
        </p:nvSpPr>
        <p:spPr>
          <a:xfrm>
            <a:off x="0" y="2665522"/>
            <a:ext cx="12191999" cy="1736944"/>
          </a:xfrm>
          <a:prstGeom prst="rect">
            <a:avLst/>
          </a:prstGeom>
        </p:spPr>
        <p:txBody>
          <a:bodyPr anchor="b"/>
          <a:lstStyle>
            <a:lvl1pPr algn="ctr">
              <a:defRPr sz="4800" b="1">
                <a:solidFill>
                  <a:srgbClr val="00274C"/>
                </a:solidFill>
              </a:defRPr>
            </a:lvl1pPr>
          </a:lstStyle>
          <a:p>
            <a:r>
              <a:rPr lang="en-US" dirty="0"/>
              <a:t>Title Slide 4</a:t>
            </a:r>
          </a:p>
        </p:txBody>
      </p:sp>
      <p:sp>
        <p:nvSpPr>
          <p:cNvPr id="11" name="Subtitle 2">
            <a:extLst>
              <a:ext uri="{FF2B5EF4-FFF2-40B4-BE49-F238E27FC236}">
                <a16:creationId xmlns:a16="http://schemas.microsoft.com/office/drawing/2014/main" id="{4A97885D-6546-714E-B343-8B08B239D24B}"/>
              </a:ext>
            </a:extLst>
          </p:cNvPr>
          <p:cNvSpPr>
            <a:spLocks noGrp="1"/>
          </p:cNvSpPr>
          <p:nvPr>
            <p:ph type="subTitle" idx="1" hasCustomPrompt="1"/>
          </p:nvPr>
        </p:nvSpPr>
        <p:spPr>
          <a:xfrm>
            <a:off x="0" y="4989403"/>
            <a:ext cx="12192000" cy="990983"/>
          </a:xfrm>
          <a:prstGeom prst="rect">
            <a:avLst/>
          </a:prstGeom>
        </p:spPr>
        <p:txBody>
          <a:bodyPr/>
          <a:lstStyle>
            <a:lvl1pPr marL="0" indent="0" algn="ctr">
              <a:buNone/>
              <a:defRPr sz="2000">
                <a:solidFill>
                  <a:schemeClr val="bg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SUBTITLE/TAGLINE</a:t>
            </a:r>
          </a:p>
        </p:txBody>
      </p:sp>
    </p:spTree>
    <p:extLst>
      <p:ext uri="{BB962C8B-B14F-4D97-AF65-F5344CB8AC3E}">
        <p14:creationId xmlns:p14="http://schemas.microsoft.com/office/powerpoint/2010/main" val="25168074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1E6B6FD4-9028-7F40-BB72-29574A6E6981}"/>
              </a:ext>
            </a:extLst>
          </p:cNvPr>
          <p:cNvSpPr>
            <a:spLocks noGrp="1"/>
          </p:cNvSpPr>
          <p:nvPr>
            <p:ph type="ctrTitle" hasCustomPrompt="1"/>
          </p:nvPr>
        </p:nvSpPr>
        <p:spPr>
          <a:xfrm>
            <a:off x="0" y="3005958"/>
            <a:ext cx="12192000" cy="1407894"/>
          </a:xfrm>
          <a:prstGeom prst="rect">
            <a:avLst/>
          </a:prstGeom>
        </p:spPr>
        <p:txBody>
          <a:bodyPr anchor="b"/>
          <a:lstStyle>
            <a:lvl1pPr algn="ctr">
              <a:defRPr sz="4800" b="1">
                <a:solidFill>
                  <a:srgbClr val="002060"/>
                </a:solidFill>
              </a:defRPr>
            </a:lvl1pPr>
          </a:lstStyle>
          <a:p>
            <a:r>
              <a:rPr lang="en-US" dirty="0"/>
              <a:t>Title Slide 5</a:t>
            </a:r>
          </a:p>
        </p:txBody>
      </p:sp>
      <p:sp>
        <p:nvSpPr>
          <p:cNvPr id="8" name="Subtitle 2">
            <a:extLst>
              <a:ext uri="{FF2B5EF4-FFF2-40B4-BE49-F238E27FC236}">
                <a16:creationId xmlns:a16="http://schemas.microsoft.com/office/drawing/2014/main" id="{368E8998-340B-5044-BF2F-35289E5DDA39}"/>
              </a:ext>
            </a:extLst>
          </p:cNvPr>
          <p:cNvSpPr>
            <a:spLocks noGrp="1"/>
          </p:cNvSpPr>
          <p:nvPr>
            <p:ph type="subTitle" idx="1" hasCustomPrompt="1"/>
          </p:nvPr>
        </p:nvSpPr>
        <p:spPr>
          <a:xfrm>
            <a:off x="0" y="4989403"/>
            <a:ext cx="12192000" cy="990983"/>
          </a:xfrm>
          <a:prstGeom prst="rect">
            <a:avLst/>
          </a:prstGeom>
        </p:spPr>
        <p:txBody>
          <a:bodyPr/>
          <a:lstStyle>
            <a:lvl1pPr marL="0" indent="0" algn="ctr">
              <a:buNone/>
              <a:defRPr sz="2000">
                <a:solidFill>
                  <a:srgbClr val="00274C"/>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SUBTITLE/TAGLINE</a:t>
            </a:r>
          </a:p>
        </p:txBody>
      </p:sp>
    </p:spTree>
    <p:extLst>
      <p:ext uri="{BB962C8B-B14F-4D97-AF65-F5344CB8AC3E}">
        <p14:creationId xmlns:p14="http://schemas.microsoft.com/office/powerpoint/2010/main" val="490143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Slide 1">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39032E25-2363-5343-A306-954E3827CE32}"/>
              </a:ext>
            </a:extLst>
          </p:cNvPr>
          <p:cNvSpPr>
            <a:spLocks noGrp="1"/>
          </p:cNvSpPr>
          <p:nvPr>
            <p:ph type="ctrTitle" hasCustomPrompt="1"/>
          </p:nvPr>
        </p:nvSpPr>
        <p:spPr>
          <a:xfrm>
            <a:off x="1524000" y="355108"/>
            <a:ext cx="9144000" cy="864092"/>
          </a:xfrm>
          <a:prstGeom prst="rect">
            <a:avLst/>
          </a:prstGeom>
        </p:spPr>
        <p:txBody>
          <a:bodyPr anchor="b"/>
          <a:lstStyle>
            <a:lvl1pPr algn="l">
              <a:defRPr sz="4800" b="1">
                <a:solidFill>
                  <a:srgbClr val="00274C"/>
                </a:solidFill>
                <a:latin typeface="Times New Roman" panose="02020603050405020304" pitchFamily="18" charset="0"/>
                <a:cs typeface="Times New Roman" panose="02020603050405020304" pitchFamily="18" charset="0"/>
              </a:defRPr>
            </a:lvl1pPr>
          </a:lstStyle>
          <a:p>
            <a:r>
              <a:rPr lang="en-US" dirty="0"/>
              <a:t>Headline</a:t>
            </a:r>
          </a:p>
        </p:txBody>
      </p:sp>
      <p:sp>
        <p:nvSpPr>
          <p:cNvPr id="8" name="Subtitle 2">
            <a:extLst>
              <a:ext uri="{FF2B5EF4-FFF2-40B4-BE49-F238E27FC236}">
                <a16:creationId xmlns:a16="http://schemas.microsoft.com/office/drawing/2014/main" id="{4573A1B3-25CF-C244-9A9F-F0AD140606FC}"/>
              </a:ext>
            </a:extLst>
          </p:cNvPr>
          <p:cNvSpPr>
            <a:spLocks noGrp="1"/>
          </p:cNvSpPr>
          <p:nvPr>
            <p:ph type="subTitle" idx="1" hasCustomPrompt="1"/>
          </p:nvPr>
        </p:nvSpPr>
        <p:spPr>
          <a:xfrm>
            <a:off x="1524000" y="1542009"/>
            <a:ext cx="9144000" cy="4596031"/>
          </a:xfrm>
          <a:prstGeom prst="rect">
            <a:avLst/>
          </a:prstGeom>
        </p:spPr>
        <p:txBody>
          <a:bodyPr/>
          <a:lstStyle>
            <a:lvl1pPr marL="0" indent="0" algn="l">
              <a:buNone/>
              <a:defRPr sz="2400">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Content</a:t>
            </a:r>
          </a:p>
        </p:txBody>
      </p:sp>
    </p:spTree>
    <p:extLst>
      <p:ext uri="{BB962C8B-B14F-4D97-AF65-F5344CB8AC3E}">
        <p14:creationId xmlns:p14="http://schemas.microsoft.com/office/powerpoint/2010/main" val="41351586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Slide 2">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611FECBE-7F2E-A244-8F06-AF3BB9BB3651}"/>
              </a:ext>
            </a:extLst>
          </p:cNvPr>
          <p:cNvSpPr>
            <a:spLocks noGrp="1"/>
          </p:cNvSpPr>
          <p:nvPr>
            <p:ph type="ctrTitle" hasCustomPrompt="1"/>
          </p:nvPr>
        </p:nvSpPr>
        <p:spPr>
          <a:xfrm>
            <a:off x="1524000" y="355108"/>
            <a:ext cx="9144000" cy="864092"/>
          </a:xfrm>
          <a:prstGeom prst="rect">
            <a:avLst/>
          </a:prstGeom>
        </p:spPr>
        <p:txBody>
          <a:bodyPr anchor="b"/>
          <a:lstStyle>
            <a:lvl1pPr algn="l">
              <a:defRPr sz="4800" b="1">
                <a:solidFill>
                  <a:srgbClr val="00274C"/>
                </a:solidFill>
              </a:defRPr>
            </a:lvl1pPr>
          </a:lstStyle>
          <a:p>
            <a:r>
              <a:rPr lang="en-US" dirty="0"/>
              <a:t>Headline</a:t>
            </a:r>
          </a:p>
        </p:txBody>
      </p:sp>
      <p:sp>
        <p:nvSpPr>
          <p:cNvPr id="8" name="Subtitle 2">
            <a:extLst>
              <a:ext uri="{FF2B5EF4-FFF2-40B4-BE49-F238E27FC236}">
                <a16:creationId xmlns:a16="http://schemas.microsoft.com/office/drawing/2014/main" id="{04E4369A-837A-B34E-AB83-109EFB99D883}"/>
              </a:ext>
            </a:extLst>
          </p:cNvPr>
          <p:cNvSpPr>
            <a:spLocks noGrp="1"/>
          </p:cNvSpPr>
          <p:nvPr>
            <p:ph type="subTitle" idx="1" hasCustomPrompt="1"/>
          </p:nvPr>
        </p:nvSpPr>
        <p:spPr>
          <a:xfrm>
            <a:off x="1524000" y="1542009"/>
            <a:ext cx="9144000" cy="4596031"/>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Content</a:t>
            </a:r>
          </a:p>
        </p:txBody>
      </p:sp>
      <p:sp>
        <p:nvSpPr>
          <p:cNvPr id="9" name="Date Placeholder 3">
            <a:extLst>
              <a:ext uri="{FF2B5EF4-FFF2-40B4-BE49-F238E27FC236}">
                <a16:creationId xmlns:a16="http://schemas.microsoft.com/office/drawing/2014/main" id="{1C186C50-8FFD-7347-8887-535491AC5AD0}"/>
              </a:ext>
            </a:extLst>
          </p:cNvPr>
          <p:cNvSpPr>
            <a:spLocks noGrp="1"/>
          </p:cNvSpPr>
          <p:nvPr>
            <p:ph type="dt" sz="half" idx="10"/>
          </p:nvPr>
        </p:nvSpPr>
        <p:spPr>
          <a:xfrm>
            <a:off x="9532883" y="6474372"/>
            <a:ext cx="1135117" cy="247103"/>
          </a:xfrm>
          <a:prstGeom prst="rect">
            <a:avLst/>
          </a:prstGeom>
        </p:spPr>
        <p:txBody>
          <a:bodyPr/>
          <a:lstStyle>
            <a:lvl1pPr algn="r">
              <a:defRPr sz="1200">
                <a:solidFill>
                  <a:schemeClr val="bg1"/>
                </a:solidFill>
              </a:defRPr>
            </a:lvl1pPr>
          </a:lstStyle>
          <a:p>
            <a:fld id="{FCBE0895-7969-0447-8FA0-5834F0BDE1E3}" type="datetime1">
              <a:rPr lang="en-US" smtClean="0"/>
              <a:t>12/2/24</a:t>
            </a:fld>
            <a:endParaRPr lang="en-US" dirty="0"/>
          </a:p>
        </p:txBody>
      </p:sp>
      <p:sp>
        <p:nvSpPr>
          <p:cNvPr id="10" name="Footer Placeholder 4">
            <a:extLst>
              <a:ext uri="{FF2B5EF4-FFF2-40B4-BE49-F238E27FC236}">
                <a16:creationId xmlns:a16="http://schemas.microsoft.com/office/drawing/2014/main" id="{FE9C16E7-4A5A-4B4E-BA20-0C42548368CF}"/>
              </a:ext>
            </a:extLst>
          </p:cNvPr>
          <p:cNvSpPr>
            <a:spLocks noGrp="1"/>
          </p:cNvSpPr>
          <p:nvPr>
            <p:ph type="ftr" sz="quarter" idx="11"/>
          </p:nvPr>
        </p:nvSpPr>
        <p:spPr>
          <a:xfrm>
            <a:off x="1524000" y="6474372"/>
            <a:ext cx="7819697" cy="247103"/>
          </a:xfrm>
          <a:prstGeom prst="rect">
            <a:avLst/>
          </a:prstGeom>
        </p:spPr>
        <p:txBody>
          <a:bodyPr/>
          <a:lstStyle>
            <a:lvl1pPr>
              <a:defRPr sz="1200">
                <a:solidFill>
                  <a:schemeClr val="bg1"/>
                </a:solidFill>
              </a:defRPr>
            </a:lvl1pPr>
          </a:lstStyle>
          <a:p>
            <a:endParaRPr lang="en-US" dirty="0"/>
          </a:p>
        </p:txBody>
      </p:sp>
      <p:sp>
        <p:nvSpPr>
          <p:cNvPr id="11" name="Slide Number Placeholder 5">
            <a:extLst>
              <a:ext uri="{FF2B5EF4-FFF2-40B4-BE49-F238E27FC236}">
                <a16:creationId xmlns:a16="http://schemas.microsoft.com/office/drawing/2014/main" id="{4677279D-D2B1-9448-9829-8902CDD5D7BE}"/>
              </a:ext>
            </a:extLst>
          </p:cNvPr>
          <p:cNvSpPr>
            <a:spLocks noGrp="1"/>
          </p:cNvSpPr>
          <p:nvPr>
            <p:ph type="sldNum" sz="quarter" idx="12"/>
          </p:nvPr>
        </p:nvSpPr>
        <p:spPr>
          <a:xfrm>
            <a:off x="10668000" y="6474372"/>
            <a:ext cx="1135117" cy="247103"/>
          </a:xfrm>
          <a:prstGeom prst="rect">
            <a:avLst/>
          </a:prstGeom>
        </p:spPr>
        <p:txBody>
          <a:bodyPr/>
          <a:lstStyle>
            <a:lvl1pPr algn="r">
              <a:defRPr sz="1200">
                <a:solidFill>
                  <a:schemeClr val="bg1"/>
                </a:solidFill>
              </a:defRPr>
            </a:lvl1pPr>
          </a:lstStyle>
          <a:p>
            <a:fld id="{B72E91CA-9B22-2844-8E94-2A762C5288E7}" type="slidenum">
              <a:rPr lang="en-US" smtClean="0"/>
              <a:pPr/>
              <a:t>‹#›</a:t>
            </a:fld>
            <a:endParaRPr lang="en-US" dirty="0"/>
          </a:p>
        </p:txBody>
      </p:sp>
    </p:spTree>
    <p:extLst>
      <p:ext uri="{BB962C8B-B14F-4D97-AF65-F5344CB8AC3E}">
        <p14:creationId xmlns:p14="http://schemas.microsoft.com/office/powerpoint/2010/main" val="9416987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Slide 3">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28D98944-5FB2-7641-BA8C-3BC8B879FB43}"/>
              </a:ext>
            </a:extLst>
          </p:cNvPr>
          <p:cNvSpPr>
            <a:spLocks noGrp="1"/>
          </p:cNvSpPr>
          <p:nvPr>
            <p:ph type="ctrTitle" hasCustomPrompt="1"/>
          </p:nvPr>
        </p:nvSpPr>
        <p:spPr>
          <a:xfrm>
            <a:off x="1524000" y="355108"/>
            <a:ext cx="9144000" cy="864092"/>
          </a:xfrm>
          <a:prstGeom prst="rect">
            <a:avLst/>
          </a:prstGeom>
        </p:spPr>
        <p:txBody>
          <a:bodyPr anchor="b"/>
          <a:lstStyle>
            <a:lvl1pPr algn="l">
              <a:defRPr sz="4800" b="1">
                <a:solidFill>
                  <a:srgbClr val="00274C"/>
                </a:solidFill>
              </a:defRPr>
            </a:lvl1pPr>
          </a:lstStyle>
          <a:p>
            <a:r>
              <a:rPr lang="en-US" dirty="0"/>
              <a:t>Headline</a:t>
            </a:r>
          </a:p>
        </p:txBody>
      </p:sp>
      <p:sp>
        <p:nvSpPr>
          <p:cNvPr id="8" name="Subtitle 2">
            <a:extLst>
              <a:ext uri="{FF2B5EF4-FFF2-40B4-BE49-F238E27FC236}">
                <a16:creationId xmlns:a16="http://schemas.microsoft.com/office/drawing/2014/main" id="{DA2AF28D-B86D-764D-8A6F-60792F83E6E0}"/>
              </a:ext>
            </a:extLst>
          </p:cNvPr>
          <p:cNvSpPr>
            <a:spLocks noGrp="1"/>
          </p:cNvSpPr>
          <p:nvPr>
            <p:ph type="subTitle" idx="1" hasCustomPrompt="1"/>
          </p:nvPr>
        </p:nvSpPr>
        <p:spPr>
          <a:xfrm>
            <a:off x="1524000" y="1542009"/>
            <a:ext cx="9144000" cy="4596031"/>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Content</a:t>
            </a:r>
          </a:p>
        </p:txBody>
      </p:sp>
      <p:sp>
        <p:nvSpPr>
          <p:cNvPr id="9" name="Date Placeholder 3">
            <a:extLst>
              <a:ext uri="{FF2B5EF4-FFF2-40B4-BE49-F238E27FC236}">
                <a16:creationId xmlns:a16="http://schemas.microsoft.com/office/drawing/2014/main" id="{823C805C-5779-B140-967F-711AD0F2355B}"/>
              </a:ext>
            </a:extLst>
          </p:cNvPr>
          <p:cNvSpPr>
            <a:spLocks noGrp="1"/>
          </p:cNvSpPr>
          <p:nvPr>
            <p:ph type="dt" sz="half" idx="10"/>
          </p:nvPr>
        </p:nvSpPr>
        <p:spPr>
          <a:xfrm>
            <a:off x="9532883" y="6474372"/>
            <a:ext cx="1135117" cy="247103"/>
          </a:xfrm>
          <a:prstGeom prst="rect">
            <a:avLst/>
          </a:prstGeom>
        </p:spPr>
        <p:txBody>
          <a:bodyPr/>
          <a:lstStyle>
            <a:lvl1pPr algn="r">
              <a:defRPr sz="1200">
                <a:solidFill>
                  <a:schemeClr val="bg1"/>
                </a:solidFill>
              </a:defRPr>
            </a:lvl1pPr>
          </a:lstStyle>
          <a:p>
            <a:fld id="{72A06BDF-A080-5144-B0A6-620D1FFEBE01}" type="datetime1">
              <a:rPr lang="en-US" smtClean="0"/>
              <a:t>12/2/24</a:t>
            </a:fld>
            <a:endParaRPr lang="en-US" dirty="0"/>
          </a:p>
        </p:txBody>
      </p:sp>
      <p:sp>
        <p:nvSpPr>
          <p:cNvPr id="10" name="Footer Placeholder 4">
            <a:extLst>
              <a:ext uri="{FF2B5EF4-FFF2-40B4-BE49-F238E27FC236}">
                <a16:creationId xmlns:a16="http://schemas.microsoft.com/office/drawing/2014/main" id="{062160A3-3C78-164A-80CF-088B67773C91}"/>
              </a:ext>
            </a:extLst>
          </p:cNvPr>
          <p:cNvSpPr>
            <a:spLocks noGrp="1"/>
          </p:cNvSpPr>
          <p:nvPr>
            <p:ph type="ftr" sz="quarter" idx="11"/>
          </p:nvPr>
        </p:nvSpPr>
        <p:spPr>
          <a:xfrm>
            <a:off x="1524000" y="6474372"/>
            <a:ext cx="7819697" cy="247103"/>
          </a:xfrm>
          <a:prstGeom prst="rect">
            <a:avLst/>
          </a:prstGeom>
        </p:spPr>
        <p:txBody>
          <a:bodyPr/>
          <a:lstStyle>
            <a:lvl1pPr>
              <a:defRPr sz="1200">
                <a:solidFill>
                  <a:schemeClr val="bg1"/>
                </a:solidFill>
              </a:defRPr>
            </a:lvl1pPr>
          </a:lstStyle>
          <a:p>
            <a:endParaRPr lang="en-US" dirty="0"/>
          </a:p>
        </p:txBody>
      </p:sp>
      <p:sp>
        <p:nvSpPr>
          <p:cNvPr id="11" name="Slide Number Placeholder 5">
            <a:extLst>
              <a:ext uri="{FF2B5EF4-FFF2-40B4-BE49-F238E27FC236}">
                <a16:creationId xmlns:a16="http://schemas.microsoft.com/office/drawing/2014/main" id="{FF522088-8007-C54F-BAFD-E38F1BC5C8AE}"/>
              </a:ext>
            </a:extLst>
          </p:cNvPr>
          <p:cNvSpPr>
            <a:spLocks noGrp="1"/>
          </p:cNvSpPr>
          <p:nvPr>
            <p:ph type="sldNum" sz="quarter" idx="12"/>
          </p:nvPr>
        </p:nvSpPr>
        <p:spPr>
          <a:xfrm>
            <a:off x="10668000" y="6474372"/>
            <a:ext cx="1135117" cy="247103"/>
          </a:xfrm>
          <a:prstGeom prst="rect">
            <a:avLst/>
          </a:prstGeom>
        </p:spPr>
        <p:txBody>
          <a:bodyPr/>
          <a:lstStyle>
            <a:lvl1pPr algn="r">
              <a:defRPr sz="1200">
                <a:solidFill>
                  <a:schemeClr val="bg1"/>
                </a:solidFill>
              </a:defRPr>
            </a:lvl1pPr>
          </a:lstStyle>
          <a:p>
            <a:fld id="{B72E91CA-9B22-2844-8E94-2A762C5288E7}" type="slidenum">
              <a:rPr lang="en-US" smtClean="0"/>
              <a:pPr/>
              <a:t>‹#›</a:t>
            </a:fld>
            <a:endParaRPr lang="en-US" dirty="0"/>
          </a:p>
        </p:txBody>
      </p:sp>
    </p:spTree>
    <p:extLst>
      <p:ext uri="{BB962C8B-B14F-4D97-AF65-F5344CB8AC3E}">
        <p14:creationId xmlns:p14="http://schemas.microsoft.com/office/powerpoint/2010/main" val="12196628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Slide 4">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60B368A2-AC66-FE4A-8EC8-E3E30573AE17}"/>
              </a:ext>
            </a:extLst>
          </p:cNvPr>
          <p:cNvSpPr>
            <a:spLocks noGrp="1"/>
          </p:cNvSpPr>
          <p:nvPr>
            <p:ph type="ctrTitle" hasCustomPrompt="1"/>
          </p:nvPr>
        </p:nvSpPr>
        <p:spPr>
          <a:xfrm>
            <a:off x="1524000" y="775522"/>
            <a:ext cx="9144000" cy="864092"/>
          </a:xfrm>
          <a:prstGeom prst="rect">
            <a:avLst/>
          </a:prstGeom>
        </p:spPr>
        <p:txBody>
          <a:bodyPr anchor="b"/>
          <a:lstStyle>
            <a:lvl1pPr algn="l">
              <a:defRPr sz="4800" b="1">
                <a:solidFill>
                  <a:srgbClr val="00274C"/>
                </a:solidFill>
              </a:defRPr>
            </a:lvl1pPr>
          </a:lstStyle>
          <a:p>
            <a:r>
              <a:rPr lang="en-US" dirty="0"/>
              <a:t>Headline</a:t>
            </a:r>
          </a:p>
        </p:txBody>
      </p:sp>
      <p:sp>
        <p:nvSpPr>
          <p:cNvPr id="8" name="Subtitle 2">
            <a:extLst>
              <a:ext uri="{FF2B5EF4-FFF2-40B4-BE49-F238E27FC236}">
                <a16:creationId xmlns:a16="http://schemas.microsoft.com/office/drawing/2014/main" id="{4A72228A-5E29-C145-80EF-434C7B772C9B}"/>
              </a:ext>
            </a:extLst>
          </p:cNvPr>
          <p:cNvSpPr>
            <a:spLocks noGrp="1"/>
          </p:cNvSpPr>
          <p:nvPr>
            <p:ph type="subTitle" idx="1" hasCustomPrompt="1"/>
          </p:nvPr>
        </p:nvSpPr>
        <p:spPr>
          <a:xfrm>
            <a:off x="1524000" y="1870841"/>
            <a:ext cx="9144000" cy="426719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Content</a:t>
            </a:r>
          </a:p>
        </p:txBody>
      </p:sp>
      <p:sp>
        <p:nvSpPr>
          <p:cNvPr id="9" name="Date Placeholder 3">
            <a:extLst>
              <a:ext uri="{FF2B5EF4-FFF2-40B4-BE49-F238E27FC236}">
                <a16:creationId xmlns:a16="http://schemas.microsoft.com/office/drawing/2014/main" id="{B9E35023-709E-1C4A-8278-01DEE8054983}"/>
              </a:ext>
            </a:extLst>
          </p:cNvPr>
          <p:cNvSpPr>
            <a:spLocks noGrp="1"/>
          </p:cNvSpPr>
          <p:nvPr>
            <p:ph type="dt" sz="half" idx="10"/>
          </p:nvPr>
        </p:nvSpPr>
        <p:spPr>
          <a:xfrm>
            <a:off x="11014841" y="6474372"/>
            <a:ext cx="974834" cy="247103"/>
          </a:xfrm>
          <a:prstGeom prst="rect">
            <a:avLst/>
          </a:prstGeom>
        </p:spPr>
        <p:txBody>
          <a:bodyPr/>
          <a:lstStyle>
            <a:lvl1pPr algn="r">
              <a:defRPr sz="1200">
                <a:solidFill>
                  <a:srgbClr val="00274C"/>
                </a:solidFill>
              </a:defRPr>
            </a:lvl1pPr>
          </a:lstStyle>
          <a:p>
            <a:fld id="{20CBC101-90DC-EE4B-B386-0F9CF30BF552}" type="datetime1">
              <a:rPr lang="en-US" smtClean="0"/>
              <a:t>12/2/24</a:t>
            </a:fld>
            <a:endParaRPr lang="en-US" dirty="0"/>
          </a:p>
        </p:txBody>
      </p:sp>
      <p:sp>
        <p:nvSpPr>
          <p:cNvPr id="10" name="Footer Placeholder 4">
            <a:extLst>
              <a:ext uri="{FF2B5EF4-FFF2-40B4-BE49-F238E27FC236}">
                <a16:creationId xmlns:a16="http://schemas.microsoft.com/office/drawing/2014/main" id="{30177154-BAF0-BD41-9F12-EA6B5F88BE82}"/>
              </a:ext>
            </a:extLst>
          </p:cNvPr>
          <p:cNvSpPr>
            <a:spLocks noGrp="1"/>
          </p:cNvSpPr>
          <p:nvPr>
            <p:ph type="ftr" sz="quarter" idx="11"/>
          </p:nvPr>
        </p:nvSpPr>
        <p:spPr>
          <a:xfrm>
            <a:off x="1524000" y="6474372"/>
            <a:ext cx="9144000" cy="247103"/>
          </a:xfrm>
          <a:prstGeom prst="rect">
            <a:avLst/>
          </a:prstGeom>
        </p:spPr>
        <p:txBody>
          <a:bodyPr/>
          <a:lstStyle>
            <a:lvl1pPr>
              <a:defRPr sz="1200"/>
            </a:lvl1pPr>
          </a:lstStyle>
          <a:p>
            <a:endParaRPr lang="en-US" dirty="0"/>
          </a:p>
        </p:txBody>
      </p:sp>
      <p:sp>
        <p:nvSpPr>
          <p:cNvPr id="11" name="Slide Number Placeholder 5">
            <a:extLst>
              <a:ext uri="{FF2B5EF4-FFF2-40B4-BE49-F238E27FC236}">
                <a16:creationId xmlns:a16="http://schemas.microsoft.com/office/drawing/2014/main" id="{D350143E-FE8D-7C42-8AED-C584C1C2158A}"/>
              </a:ext>
            </a:extLst>
          </p:cNvPr>
          <p:cNvSpPr>
            <a:spLocks noGrp="1"/>
          </p:cNvSpPr>
          <p:nvPr>
            <p:ph type="sldNum" sz="quarter" idx="12"/>
          </p:nvPr>
        </p:nvSpPr>
        <p:spPr>
          <a:xfrm>
            <a:off x="388883" y="6474372"/>
            <a:ext cx="1135117" cy="247103"/>
          </a:xfrm>
          <a:prstGeom prst="rect">
            <a:avLst/>
          </a:prstGeom>
        </p:spPr>
        <p:txBody>
          <a:bodyPr/>
          <a:lstStyle>
            <a:lvl1pPr algn="l">
              <a:defRPr sz="1200">
                <a:solidFill>
                  <a:srgbClr val="00274C"/>
                </a:solidFill>
              </a:defRPr>
            </a:lvl1pPr>
          </a:lstStyle>
          <a:p>
            <a:fld id="{B72E91CA-9B22-2844-8E94-2A762C5288E7}" type="slidenum">
              <a:rPr lang="en-US" smtClean="0"/>
              <a:pPr/>
              <a:t>‹#›</a:t>
            </a:fld>
            <a:endParaRPr lang="en-US" dirty="0"/>
          </a:p>
        </p:txBody>
      </p:sp>
    </p:spTree>
    <p:extLst>
      <p:ext uri="{BB962C8B-B14F-4D97-AF65-F5344CB8AC3E}">
        <p14:creationId xmlns:p14="http://schemas.microsoft.com/office/powerpoint/2010/main" val="40448445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Content Slide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00B570-A22B-364A-BC03-3BB3B78D6443}"/>
              </a:ext>
            </a:extLst>
          </p:cNvPr>
          <p:cNvSpPr>
            <a:spLocks noGrp="1"/>
          </p:cNvSpPr>
          <p:nvPr>
            <p:ph type="ctrTitle" hasCustomPrompt="1"/>
          </p:nvPr>
        </p:nvSpPr>
        <p:spPr>
          <a:xfrm>
            <a:off x="1524000" y="355108"/>
            <a:ext cx="9144000" cy="864092"/>
          </a:xfrm>
          <a:prstGeom prst="rect">
            <a:avLst/>
          </a:prstGeom>
        </p:spPr>
        <p:txBody>
          <a:bodyPr anchor="b"/>
          <a:lstStyle>
            <a:lvl1pPr algn="l">
              <a:defRPr sz="4800" b="1">
                <a:solidFill>
                  <a:srgbClr val="00274C"/>
                </a:solidFill>
              </a:defRPr>
            </a:lvl1pPr>
          </a:lstStyle>
          <a:p>
            <a:r>
              <a:rPr lang="en-US" dirty="0"/>
              <a:t>Headline</a:t>
            </a:r>
          </a:p>
        </p:txBody>
      </p:sp>
      <p:sp>
        <p:nvSpPr>
          <p:cNvPr id="3" name="Subtitle 2">
            <a:extLst>
              <a:ext uri="{FF2B5EF4-FFF2-40B4-BE49-F238E27FC236}">
                <a16:creationId xmlns:a16="http://schemas.microsoft.com/office/drawing/2014/main" id="{34154EEC-7753-244F-8D3C-769C76331F4C}"/>
              </a:ext>
            </a:extLst>
          </p:cNvPr>
          <p:cNvSpPr>
            <a:spLocks noGrp="1"/>
          </p:cNvSpPr>
          <p:nvPr>
            <p:ph type="subTitle" idx="1" hasCustomPrompt="1"/>
          </p:nvPr>
        </p:nvSpPr>
        <p:spPr>
          <a:xfrm>
            <a:off x="1524000" y="1542009"/>
            <a:ext cx="9144000" cy="4596031"/>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Content</a:t>
            </a:r>
          </a:p>
        </p:txBody>
      </p:sp>
      <p:sp>
        <p:nvSpPr>
          <p:cNvPr id="4" name="Date Placeholder 3">
            <a:extLst>
              <a:ext uri="{FF2B5EF4-FFF2-40B4-BE49-F238E27FC236}">
                <a16:creationId xmlns:a16="http://schemas.microsoft.com/office/drawing/2014/main" id="{16091996-96B2-6641-9C3A-19B599FBC519}"/>
              </a:ext>
            </a:extLst>
          </p:cNvPr>
          <p:cNvSpPr>
            <a:spLocks noGrp="1"/>
          </p:cNvSpPr>
          <p:nvPr>
            <p:ph type="dt" sz="half" idx="10"/>
          </p:nvPr>
        </p:nvSpPr>
        <p:spPr>
          <a:xfrm>
            <a:off x="11014841" y="6474372"/>
            <a:ext cx="974834" cy="247103"/>
          </a:xfrm>
          <a:prstGeom prst="rect">
            <a:avLst/>
          </a:prstGeom>
        </p:spPr>
        <p:txBody>
          <a:bodyPr/>
          <a:lstStyle>
            <a:lvl1pPr algn="r">
              <a:defRPr sz="1200">
                <a:solidFill>
                  <a:srgbClr val="00274C"/>
                </a:solidFill>
              </a:defRPr>
            </a:lvl1pPr>
          </a:lstStyle>
          <a:p>
            <a:fld id="{4BDD4971-88EF-2E43-B9E2-4B9BD8D44488}" type="datetime1">
              <a:rPr lang="en-US" smtClean="0"/>
              <a:t>12/2/24</a:t>
            </a:fld>
            <a:endParaRPr lang="en-US" dirty="0"/>
          </a:p>
        </p:txBody>
      </p:sp>
      <p:sp>
        <p:nvSpPr>
          <p:cNvPr id="5" name="Footer Placeholder 4">
            <a:extLst>
              <a:ext uri="{FF2B5EF4-FFF2-40B4-BE49-F238E27FC236}">
                <a16:creationId xmlns:a16="http://schemas.microsoft.com/office/drawing/2014/main" id="{281DD7E6-BDAB-834D-90A8-C8840717F657}"/>
              </a:ext>
            </a:extLst>
          </p:cNvPr>
          <p:cNvSpPr>
            <a:spLocks noGrp="1"/>
          </p:cNvSpPr>
          <p:nvPr>
            <p:ph type="ftr" sz="quarter" idx="11"/>
          </p:nvPr>
        </p:nvSpPr>
        <p:spPr>
          <a:xfrm>
            <a:off x="1524000" y="6474372"/>
            <a:ext cx="9144000" cy="247103"/>
          </a:xfrm>
          <a:prstGeom prst="rect">
            <a:avLst/>
          </a:prstGeom>
        </p:spPr>
        <p:txBody>
          <a:bodyPr/>
          <a:lstStyle>
            <a:lvl1pPr>
              <a:defRPr sz="1200"/>
            </a:lvl1pPr>
          </a:lstStyle>
          <a:p>
            <a:endParaRPr lang="en-US" dirty="0"/>
          </a:p>
        </p:txBody>
      </p:sp>
      <p:sp>
        <p:nvSpPr>
          <p:cNvPr id="6" name="Slide Number Placeholder 5">
            <a:extLst>
              <a:ext uri="{FF2B5EF4-FFF2-40B4-BE49-F238E27FC236}">
                <a16:creationId xmlns:a16="http://schemas.microsoft.com/office/drawing/2014/main" id="{13F24FE1-7233-704B-B440-C106C8BD4320}"/>
              </a:ext>
            </a:extLst>
          </p:cNvPr>
          <p:cNvSpPr>
            <a:spLocks noGrp="1"/>
          </p:cNvSpPr>
          <p:nvPr>
            <p:ph type="sldNum" sz="quarter" idx="12"/>
          </p:nvPr>
        </p:nvSpPr>
        <p:spPr>
          <a:xfrm>
            <a:off x="0" y="6474372"/>
            <a:ext cx="1135117" cy="247103"/>
          </a:xfrm>
          <a:prstGeom prst="rect">
            <a:avLst/>
          </a:prstGeom>
        </p:spPr>
        <p:txBody>
          <a:bodyPr/>
          <a:lstStyle>
            <a:lvl1pPr algn="ctr">
              <a:defRPr sz="1200">
                <a:solidFill>
                  <a:schemeClr val="bg1"/>
                </a:solidFill>
              </a:defRPr>
            </a:lvl1pPr>
          </a:lstStyle>
          <a:p>
            <a:fld id="{B72E91CA-9B22-2844-8E94-2A762C5288E7}" type="slidenum">
              <a:rPr lang="en-US" smtClean="0"/>
              <a:pPr/>
              <a:t>‹#›</a:t>
            </a:fld>
            <a:endParaRPr lang="en-US" dirty="0"/>
          </a:p>
        </p:txBody>
      </p:sp>
    </p:spTree>
    <p:extLst>
      <p:ext uri="{BB962C8B-B14F-4D97-AF65-F5344CB8AC3E}">
        <p14:creationId xmlns:p14="http://schemas.microsoft.com/office/powerpoint/2010/main" val="106247999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theme" Target="../theme/theme10.xml"/><Relationship Id="rId1" Type="http://schemas.openxmlformats.org/officeDocument/2006/relationships/slideLayout" Target="../slideLayouts/slideLayout1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theme" Target="../theme/theme2.xml"/><Relationship Id="rId1" Type="http://schemas.openxmlformats.org/officeDocument/2006/relationships/slideLayout" Target="../slideLayouts/slideLayout2.xml"/><Relationship Id="rId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3" Type="http://schemas.openxmlformats.org/officeDocument/2006/relationships/theme" Target="../theme/theme9.xml"/><Relationship Id="rId2" Type="http://schemas.openxmlformats.org/officeDocument/2006/relationships/slideLayout" Target="../slideLayouts/slideLayout10.xml"/><Relationship Id="rId1" Type="http://schemas.openxmlformats.org/officeDocument/2006/relationships/slideLayout" Target="../slideLayouts/slideLayout9.xml"/><Relationship Id="rId4" Type="http://schemas.openxmlformats.org/officeDocument/2006/relationships/image" Target="../media/image8.jp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5755742-0700-034C-B4AE-306C657BF80C}"/>
              </a:ext>
            </a:extLst>
          </p:cNvPr>
          <p:cNvPicPr>
            <a:picLocks noChangeAspect="1"/>
          </p:cNvPicPr>
          <p:nvPr userDrawn="1"/>
        </p:nvPicPr>
        <p:blipFill>
          <a:blip r:embed="rId3"/>
          <a:stretch>
            <a:fillRect/>
          </a:stretch>
        </p:blipFill>
        <p:spPr>
          <a:xfrm>
            <a:off x="0" y="0"/>
            <a:ext cx="12192000" cy="6858000"/>
          </a:xfrm>
          <a:prstGeom prst="rect">
            <a:avLst/>
          </a:prstGeom>
        </p:spPr>
      </p:pic>
      <p:pic>
        <p:nvPicPr>
          <p:cNvPr id="9" name="Picture 8">
            <a:extLst>
              <a:ext uri="{FF2B5EF4-FFF2-40B4-BE49-F238E27FC236}">
                <a16:creationId xmlns:a16="http://schemas.microsoft.com/office/drawing/2014/main" id="{C5076D48-578B-E44B-A42E-714FD8BD8955}"/>
              </a:ext>
            </a:extLst>
          </p:cNvPr>
          <p:cNvPicPr>
            <a:picLocks noChangeAspect="1"/>
          </p:cNvPicPr>
          <p:nvPr userDrawn="1"/>
        </p:nvPicPr>
        <p:blipFill>
          <a:blip r:embed="rId4"/>
          <a:stretch>
            <a:fillRect/>
          </a:stretch>
        </p:blipFill>
        <p:spPr>
          <a:xfrm>
            <a:off x="5130800" y="720890"/>
            <a:ext cx="1930400" cy="2057400"/>
          </a:xfrm>
          <a:prstGeom prst="rect">
            <a:avLst/>
          </a:prstGeom>
        </p:spPr>
      </p:pic>
    </p:spTree>
    <p:extLst>
      <p:ext uri="{BB962C8B-B14F-4D97-AF65-F5344CB8AC3E}">
        <p14:creationId xmlns:p14="http://schemas.microsoft.com/office/powerpoint/2010/main" val="4124864072"/>
      </p:ext>
    </p:extLst>
  </p:cSld>
  <p:clrMap bg1="lt1" tx1="dk1" bg2="lt2" tx2="dk2" accent1="accent1" accent2="accent2" accent3="accent3" accent4="accent4" accent5="accent5" accent6="accent6" hlink="hlink" folHlink="folHlink"/>
  <p:sldLayoutIdLst>
    <p:sldLayoutId id="2147483651" r:id="rId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7A5AFCB-4427-7648-906B-B22FE1ABE74A}"/>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074998787"/>
      </p:ext>
    </p:extLst>
  </p:cSld>
  <p:clrMap bg1="lt1" tx1="dk1" bg2="lt2" tx2="dk2" accent1="accent1" accent2="accent2" accent3="accent3" accent4="accent4" accent5="accent5" accent6="accent6" hlink="hlink" folHlink="folHlink"/>
  <p:sldLayoutIdLst>
    <p:sldLayoutId id="2147483661" r:id="rId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26AE793-216F-9043-A865-4A7387AA81B0}"/>
              </a:ext>
            </a:extLst>
          </p:cNvPr>
          <p:cNvPicPr>
            <a:picLocks noChangeAspect="1"/>
          </p:cNvPicPr>
          <p:nvPr userDrawn="1"/>
        </p:nvPicPr>
        <p:blipFill rotWithShape="1">
          <a:blip r:embed="rId3"/>
          <a:srcRect t="16860" b="47968"/>
          <a:stretch/>
        </p:blipFill>
        <p:spPr>
          <a:xfrm>
            <a:off x="0" y="4445876"/>
            <a:ext cx="12192000" cy="2412124"/>
          </a:xfrm>
          <a:prstGeom prst="rect">
            <a:avLst/>
          </a:prstGeom>
        </p:spPr>
      </p:pic>
      <p:pic>
        <p:nvPicPr>
          <p:cNvPr id="8" name="Picture 7">
            <a:extLst>
              <a:ext uri="{FF2B5EF4-FFF2-40B4-BE49-F238E27FC236}">
                <a16:creationId xmlns:a16="http://schemas.microsoft.com/office/drawing/2014/main" id="{98A1A8D0-A3C8-B248-8599-C115BE86BCE2}"/>
              </a:ext>
            </a:extLst>
          </p:cNvPr>
          <p:cNvPicPr>
            <a:picLocks noChangeAspect="1"/>
          </p:cNvPicPr>
          <p:nvPr userDrawn="1"/>
        </p:nvPicPr>
        <p:blipFill>
          <a:blip r:embed="rId4"/>
          <a:stretch>
            <a:fillRect/>
          </a:stretch>
        </p:blipFill>
        <p:spPr>
          <a:xfrm>
            <a:off x="5130800" y="720890"/>
            <a:ext cx="1930400" cy="2057400"/>
          </a:xfrm>
          <a:prstGeom prst="rect">
            <a:avLst/>
          </a:prstGeom>
        </p:spPr>
      </p:pic>
      <p:cxnSp>
        <p:nvCxnSpPr>
          <p:cNvPr id="10" name="Straight Connector 9">
            <a:extLst>
              <a:ext uri="{FF2B5EF4-FFF2-40B4-BE49-F238E27FC236}">
                <a16:creationId xmlns:a16="http://schemas.microsoft.com/office/drawing/2014/main" id="{0EC2826E-A3E5-7747-897A-4D24F311CB33}"/>
              </a:ext>
            </a:extLst>
          </p:cNvPr>
          <p:cNvCxnSpPr>
            <a:cxnSpLocks/>
          </p:cNvCxnSpPr>
          <p:nvPr userDrawn="1"/>
        </p:nvCxnSpPr>
        <p:spPr>
          <a:xfrm>
            <a:off x="0" y="4445876"/>
            <a:ext cx="12192000"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Title 1">
            <a:extLst>
              <a:ext uri="{FF2B5EF4-FFF2-40B4-BE49-F238E27FC236}">
                <a16:creationId xmlns:a16="http://schemas.microsoft.com/office/drawing/2014/main" id="{F62719F2-9F25-264A-A7EB-37BBAC79DE4E}"/>
              </a:ext>
            </a:extLst>
          </p:cNvPr>
          <p:cNvSpPr txBox="1">
            <a:spLocks/>
          </p:cNvSpPr>
          <p:nvPr userDrawn="1"/>
        </p:nvSpPr>
        <p:spPr>
          <a:xfrm>
            <a:off x="1524000" y="3005958"/>
            <a:ext cx="9144000" cy="1407894"/>
          </a:xfrm>
          <a:prstGeom prst="rect">
            <a:avLst/>
          </a:prstGeom>
        </p:spPr>
        <p:txBody>
          <a:bodyPr anchor="b"/>
          <a:lstStyle>
            <a:lvl1pPr algn="ctr" defTabSz="914400" rtl="0" eaLnBrk="1" latinLnBrk="0" hangingPunct="1">
              <a:lnSpc>
                <a:spcPct val="90000"/>
              </a:lnSpc>
              <a:spcBef>
                <a:spcPct val="0"/>
              </a:spcBef>
              <a:buNone/>
              <a:defRPr sz="4800" b="1" kern="1200">
                <a:solidFill>
                  <a:schemeClr val="bg1"/>
                </a:solidFill>
                <a:latin typeface="+mj-lt"/>
                <a:ea typeface="+mj-ea"/>
                <a:cs typeface="+mj-cs"/>
              </a:defRPr>
            </a:lvl1pPr>
          </a:lstStyle>
          <a:p>
            <a:r>
              <a:rPr lang="en-US"/>
              <a:t>Title Slide 2</a:t>
            </a:r>
            <a:endParaRPr lang="en-US" dirty="0"/>
          </a:p>
        </p:txBody>
      </p:sp>
    </p:spTree>
    <p:extLst>
      <p:ext uri="{BB962C8B-B14F-4D97-AF65-F5344CB8AC3E}">
        <p14:creationId xmlns:p14="http://schemas.microsoft.com/office/powerpoint/2010/main" val="2337594799"/>
      </p:ext>
    </p:extLst>
  </p:cSld>
  <p:clrMap bg1="lt1" tx1="dk1" bg2="lt2" tx2="dk2" accent1="accent1" accent2="accent2" accent3="accent3" accent4="accent4" accent5="accent5" accent6="accent6" hlink="hlink" folHlink="folHlink"/>
  <p:sldLayoutIdLst>
    <p:sldLayoutId id="2147483653" r:id="rId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D28CFBB-05A1-0D4C-BAEF-C1396714FC35}"/>
              </a:ext>
            </a:extLst>
          </p:cNvPr>
          <p:cNvSpPr/>
          <p:nvPr userDrawn="1"/>
        </p:nvSpPr>
        <p:spPr>
          <a:xfrm>
            <a:off x="0" y="4445876"/>
            <a:ext cx="12192000" cy="2412124"/>
          </a:xfrm>
          <a:prstGeom prst="rect">
            <a:avLst/>
          </a:prstGeom>
          <a:solidFill>
            <a:srgbClr val="0027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86B21C43-EF3E-6740-B05D-A42023846950}"/>
              </a:ext>
            </a:extLst>
          </p:cNvPr>
          <p:cNvPicPr>
            <a:picLocks noChangeAspect="1"/>
          </p:cNvPicPr>
          <p:nvPr userDrawn="1"/>
        </p:nvPicPr>
        <p:blipFill>
          <a:blip r:embed="rId3"/>
          <a:stretch>
            <a:fillRect/>
          </a:stretch>
        </p:blipFill>
        <p:spPr>
          <a:xfrm>
            <a:off x="5130800" y="720890"/>
            <a:ext cx="1930400" cy="2057400"/>
          </a:xfrm>
          <a:prstGeom prst="rect">
            <a:avLst/>
          </a:prstGeom>
        </p:spPr>
      </p:pic>
      <p:cxnSp>
        <p:nvCxnSpPr>
          <p:cNvPr id="11" name="Straight Connector 10">
            <a:extLst>
              <a:ext uri="{FF2B5EF4-FFF2-40B4-BE49-F238E27FC236}">
                <a16:creationId xmlns:a16="http://schemas.microsoft.com/office/drawing/2014/main" id="{6214D7EA-B9D7-E440-914A-16FF19E03683}"/>
              </a:ext>
            </a:extLst>
          </p:cNvPr>
          <p:cNvCxnSpPr>
            <a:cxnSpLocks/>
          </p:cNvCxnSpPr>
          <p:nvPr userDrawn="1"/>
        </p:nvCxnSpPr>
        <p:spPr>
          <a:xfrm>
            <a:off x="0" y="4445876"/>
            <a:ext cx="12192000"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8644467"/>
      </p:ext>
    </p:extLst>
  </p:cSld>
  <p:clrMap bg1="lt1" tx1="dk1" bg2="lt2" tx2="dk2" accent1="accent1" accent2="accent2" accent3="accent3" accent4="accent4" accent5="accent5" accent6="accent6" hlink="hlink" folHlink="folHlink"/>
  <p:sldLayoutIdLst>
    <p:sldLayoutId id="2147483655" r:id="rId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A64DC30-33F2-914A-85DA-D78716190C1E}"/>
              </a:ext>
            </a:extLst>
          </p:cNvPr>
          <p:cNvPicPr>
            <a:picLocks noChangeAspect="1"/>
          </p:cNvPicPr>
          <p:nvPr userDrawn="1"/>
        </p:nvPicPr>
        <p:blipFill>
          <a:blip r:embed="rId3"/>
          <a:stretch>
            <a:fillRect/>
          </a:stretch>
        </p:blipFill>
        <p:spPr>
          <a:xfrm>
            <a:off x="5130800" y="720890"/>
            <a:ext cx="1930400" cy="2057400"/>
          </a:xfrm>
          <a:prstGeom prst="rect">
            <a:avLst/>
          </a:prstGeom>
        </p:spPr>
      </p:pic>
      <p:cxnSp>
        <p:nvCxnSpPr>
          <p:cNvPr id="9" name="Straight Connector 8">
            <a:extLst>
              <a:ext uri="{FF2B5EF4-FFF2-40B4-BE49-F238E27FC236}">
                <a16:creationId xmlns:a16="http://schemas.microsoft.com/office/drawing/2014/main" id="{CF90F6DA-EA76-C84A-B8B9-B99EFAAB62A9}"/>
              </a:ext>
            </a:extLst>
          </p:cNvPr>
          <p:cNvCxnSpPr>
            <a:cxnSpLocks/>
          </p:cNvCxnSpPr>
          <p:nvPr userDrawn="1"/>
        </p:nvCxnSpPr>
        <p:spPr>
          <a:xfrm>
            <a:off x="0" y="4445876"/>
            <a:ext cx="12192000"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0232390"/>
      </p:ext>
    </p:extLst>
  </p:cSld>
  <p:clrMap bg1="lt1" tx1="dk1" bg2="lt2" tx2="dk2" accent1="accent1" accent2="accent2" accent3="accent3" accent4="accent4" accent5="accent5" accent6="accent6" hlink="hlink" folHlink="folHlink"/>
  <p:sldLayoutIdLst>
    <p:sldLayoutId id="2147483657" r:id="rId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7A444A1-CF09-3B4A-BCB2-1DA487F87CB8}"/>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212365868"/>
      </p:ext>
    </p:extLst>
  </p:cSld>
  <p:clrMap bg1="lt1" tx1="dk1" bg2="lt2" tx2="dk2" accent1="accent1" accent2="accent2" accent3="accent3" accent4="accent4" accent5="accent5" accent6="accent6" hlink="hlink" folHlink="folHlink"/>
  <p:sldLayoutIdLst>
    <p:sldLayoutId id="2147483663" r:id="rId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CDAB1EC-0489-EA49-8E53-4995A99E3C50}"/>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239982860"/>
      </p:ext>
    </p:extLst>
  </p:cSld>
  <p:clrMap bg1="lt1" tx1="dk1" bg2="lt2" tx2="dk2" accent1="accent1" accent2="accent2" accent3="accent3" accent4="accent4" accent5="accent5" accent6="accent6" hlink="hlink" folHlink="folHlink"/>
  <p:sldLayoutIdLst>
    <p:sldLayoutId id="2147483665" r:id="rId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99E5877-559A-F243-8967-3F1F8DC8265B}"/>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804122359"/>
      </p:ext>
    </p:extLst>
  </p:cSld>
  <p:clrMap bg1="lt1" tx1="dk1" bg2="lt2" tx2="dk2" accent1="accent1" accent2="accent2" accent3="accent3" accent4="accent4" accent5="accent5" accent6="accent6" hlink="hlink" folHlink="folHlink"/>
  <p:sldLayoutIdLst>
    <p:sldLayoutId id="2147483667" r:id="rId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AD707EE-9733-844D-B774-2267A7C3D85B}"/>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41700759"/>
      </p:ext>
    </p:extLst>
  </p:cSld>
  <p:clrMap bg1="lt1" tx1="dk1" bg2="lt2" tx2="dk2" accent1="accent1" accent2="accent2" accent3="accent3" accent4="accent4" accent5="accent5" accent6="accent6" hlink="hlink" folHlink="folHlink"/>
  <p:sldLayoutIdLst>
    <p:sldLayoutId id="2147483669" r:id="rId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CF7407B-BDEC-6E4B-A6EE-D9480A01E287}"/>
              </a:ext>
            </a:extLst>
          </p:cNvPr>
          <p:cNvPicPr>
            <a:picLocks noChangeAspect="1"/>
          </p:cNvPicPr>
          <p:nvPr userDrawn="1"/>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4073153158"/>
      </p:ext>
    </p:extLst>
  </p:cSld>
  <p:clrMap bg1="lt1" tx1="dk1" bg2="lt2" tx2="dk2" accent1="accent1" accent2="accent2" accent3="accent3" accent4="accent4" accent5="accent5" accent6="accent6" hlink="hlink" folHlink="folHlink"/>
  <p:sldLayoutIdLst>
    <p:sldLayoutId id="2147483659" r:id="rId1"/>
    <p:sldLayoutId id="2147483670" r:id="rId2"/>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0.xml"/><Relationship Id="rId4" Type="http://schemas.openxmlformats.org/officeDocument/2006/relationships/image" Target="../media/image11.jpe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50A20-D3F7-624F-94F2-61BB958A7C1F}"/>
              </a:ext>
            </a:extLst>
          </p:cNvPr>
          <p:cNvSpPr>
            <a:spLocks noGrp="1"/>
          </p:cNvSpPr>
          <p:nvPr>
            <p:ph type="ctrTitle"/>
          </p:nvPr>
        </p:nvSpPr>
        <p:spPr/>
        <p:txBody>
          <a:bodyPr/>
          <a:lstStyle/>
          <a:p>
            <a:r>
              <a:rPr lang="en-US" sz="3600" dirty="0"/>
              <a:t>Cloud Detections and Properties Retrievals in Infrared Hyperspectral Observations Based on Different Machine-Learning Algorithms</a:t>
            </a:r>
          </a:p>
        </p:txBody>
      </p:sp>
      <p:sp>
        <p:nvSpPr>
          <p:cNvPr id="3" name="Subtitle 2">
            <a:extLst>
              <a:ext uri="{FF2B5EF4-FFF2-40B4-BE49-F238E27FC236}">
                <a16:creationId xmlns:a16="http://schemas.microsoft.com/office/drawing/2014/main" id="{01781252-B928-B843-833A-6473122B04BC}"/>
              </a:ext>
            </a:extLst>
          </p:cNvPr>
          <p:cNvSpPr>
            <a:spLocks noGrp="1"/>
          </p:cNvSpPr>
          <p:nvPr>
            <p:ph type="subTitle" idx="1"/>
          </p:nvPr>
        </p:nvSpPr>
        <p:spPr/>
        <p:txBody>
          <a:bodyPr/>
          <a:lstStyle/>
          <a:p>
            <a:r>
              <a:rPr lang="en-US" dirty="0" err="1"/>
              <a:t>Qikai</a:t>
            </a:r>
            <a:r>
              <a:rPr lang="en-US" dirty="0"/>
              <a:t> Hu</a:t>
            </a:r>
          </a:p>
          <a:p>
            <a:r>
              <a:rPr lang="en-US" dirty="0"/>
              <a:t>University of Michigan, Ann Arbor, Michigan, USA</a:t>
            </a:r>
          </a:p>
          <a:p>
            <a:endParaRPr lang="en-US" dirty="0"/>
          </a:p>
        </p:txBody>
      </p:sp>
    </p:spTree>
    <p:extLst>
      <p:ext uri="{BB962C8B-B14F-4D97-AF65-F5344CB8AC3E}">
        <p14:creationId xmlns:p14="http://schemas.microsoft.com/office/powerpoint/2010/main" val="35698613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E29CF5-CD41-035D-03F8-7283B3A1E4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7E459A-BBFF-1C0C-DDEC-BAA2178391FA}"/>
              </a:ext>
            </a:extLst>
          </p:cNvPr>
          <p:cNvSpPr>
            <a:spLocks noGrp="1"/>
          </p:cNvSpPr>
          <p:nvPr>
            <p:ph type="ctrTitle"/>
          </p:nvPr>
        </p:nvSpPr>
        <p:spPr/>
        <p:txBody>
          <a:bodyPr/>
          <a:lstStyle/>
          <a:p>
            <a:r>
              <a:rPr lang="en-US" dirty="0"/>
              <a:t>Evaluation – Cloud Fraction Retrieval</a:t>
            </a:r>
          </a:p>
        </p:txBody>
      </p:sp>
      <p:sp>
        <p:nvSpPr>
          <p:cNvPr id="3" name="Date Placeholder 2">
            <a:extLst>
              <a:ext uri="{FF2B5EF4-FFF2-40B4-BE49-F238E27FC236}">
                <a16:creationId xmlns:a16="http://schemas.microsoft.com/office/drawing/2014/main" id="{E3603802-11C4-9AE6-EDFC-8251DB94DD5C}"/>
              </a:ext>
            </a:extLst>
          </p:cNvPr>
          <p:cNvSpPr>
            <a:spLocks noGrp="1"/>
          </p:cNvSpPr>
          <p:nvPr>
            <p:ph type="dt" sz="half" idx="10"/>
          </p:nvPr>
        </p:nvSpPr>
        <p:spPr/>
        <p:txBody>
          <a:bodyPr/>
          <a:lstStyle/>
          <a:p>
            <a:fld id="{32EC7C88-BFA9-894B-BF13-CF061512C824}" type="datetime1">
              <a:rPr lang="en-US" smtClean="0"/>
              <a:t>12/2/24</a:t>
            </a:fld>
            <a:endParaRPr lang="en-US" dirty="0"/>
          </a:p>
        </p:txBody>
      </p:sp>
      <p:sp>
        <p:nvSpPr>
          <p:cNvPr id="4" name="Slide Number Placeholder 3">
            <a:extLst>
              <a:ext uri="{FF2B5EF4-FFF2-40B4-BE49-F238E27FC236}">
                <a16:creationId xmlns:a16="http://schemas.microsoft.com/office/drawing/2014/main" id="{5B8A8278-7E94-3D48-F826-4EFACC9527F1}"/>
              </a:ext>
            </a:extLst>
          </p:cNvPr>
          <p:cNvSpPr>
            <a:spLocks noGrp="1"/>
          </p:cNvSpPr>
          <p:nvPr>
            <p:ph type="sldNum" sz="quarter" idx="12"/>
          </p:nvPr>
        </p:nvSpPr>
        <p:spPr/>
        <p:txBody>
          <a:bodyPr/>
          <a:lstStyle/>
          <a:p>
            <a:fld id="{B72E91CA-9B22-2844-8E94-2A762C5288E7}" type="slidenum">
              <a:rPr lang="en-US" smtClean="0"/>
              <a:pPr/>
              <a:t>10</a:t>
            </a:fld>
            <a:endParaRPr lang="en-US" dirty="0"/>
          </a:p>
        </p:txBody>
      </p:sp>
      <p:sp>
        <p:nvSpPr>
          <p:cNvPr id="5" name="Text Placeholder 4">
            <a:extLst>
              <a:ext uri="{FF2B5EF4-FFF2-40B4-BE49-F238E27FC236}">
                <a16:creationId xmlns:a16="http://schemas.microsoft.com/office/drawing/2014/main" id="{495AAEF4-DBF3-47A3-CDD9-F6092FA05163}"/>
              </a:ext>
            </a:extLst>
          </p:cNvPr>
          <p:cNvSpPr>
            <a:spLocks noGrp="1"/>
          </p:cNvSpPr>
          <p:nvPr>
            <p:ph type="body" sz="quarter" idx="13"/>
          </p:nvPr>
        </p:nvSpPr>
        <p:spPr/>
        <p:txBody>
          <a:bodyPr/>
          <a:lstStyle/>
          <a:p>
            <a:endParaRPr lang="en-US" dirty="0"/>
          </a:p>
        </p:txBody>
      </p:sp>
      <p:sp>
        <p:nvSpPr>
          <p:cNvPr id="6" name="Content Placeholder 5">
            <a:extLst>
              <a:ext uri="{FF2B5EF4-FFF2-40B4-BE49-F238E27FC236}">
                <a16:creationId xmlns:a16="http://schemas.microsoft.com/office/drawing/2014/main" id="{AAF73F39-4B6D-DE3B-38F2-61B920992B6B}"/>
              </a:ext>
            </a:extLst>
          </p:cNvPr>
          <p:cNvSpPr>
            <a:spLocks noGrp="1"/>
          </p:cNvSpPr>
          <p:nvPr>
            <p:ph sz="quarter" idx="14"/>
          </p:nvPr>
        </p:nvSpPr>
        <p:spPr>
          <a:xfrm>
            <a:off x="1523999" y="1453677"/>
            <a:ext cx="10465673" cy="4926796"/>
          </a:xfrm>
        </p:spPr>
        <p:txBody>
          <a:bodyPr/>
          <a:lstStyle/>
          <a:p>
            <a:endParaRPr lang="en-US" altLang="zh-CN" sz="2000" dirty="0"/>
          </a:p>
        </p:txBody>
      </p:sp>
      <p:sp>
        <p:nvSpPr>
          <p:cNvPr id="7" name="Text Placeholder 6">
            <a:extLst>
              <a:ext uri="{FF2B5EF4-FFF2-40B4-BE49-F238E27FC236}">
                <a16:creationId xmlns:a16="http://schemas.microsoft.com/office/drawing/2014/main" id="{567B2576-45B2-9230-F375-03FA78F2D012}"/>
              </a:ext>
            </a:extLst>
          </p:cNvPr>
          <p:cNvSpPr>
            <a:spLocks noGrp="1"/>
          </p:cNvSpPr>
          <p:nvPr>
            <p:ph type="body" sz="quarter" idx="15"/>
          </p:nvPr>
        </p:nvSpPr>
        <p:spPr/>
        <p:txBody>
          <a:bodyPr/>
          <a:lstStyle/>
          <a:p>
            <a:endParaRPr lang="en-US" dirty="0"/>
          </a:p>
        </p:txBody>
      </p:sp>
      <p:sp>
        <p:nvSpPr>
          <p:cNvPr id="9" name="TextBox 8">
            <a:extLst>
              <a:ext uri="{FF2B5EF4-FFF2-40B4-BE49-F238E27FC236}">
                <a16:creationId xmlns:a16="http://schemas.microsoft.com/office/drawing/2014/main" id="{37103BA3-17B1-065E-D422-993642876E62}"/>
              </a:ext>
            </a:extLst>
          </p:cNvPr>
          <p:cNvSpPr txBox="1"/>
          <p:nvPr/>
        </p:nvSpPr>
        <p:spPr>
          <a:xfrm>
            <a:off x="1523999" y="2954418"/>
            <a:ext cx="4966253" cy="1346010"/>
          </a:xfrm>
          <a:prstGeom prst="rect">
            <a:avLst/>
          </a:prstGeom>
          <a:noFill/>
        </p:spPr>
        <p:txBody>
          <a:bodyPr wrap="square" rtlCol="0">
            <a:spAutoFit/>
          </a:bodyPr>
          <a:lstStyle/>
          <a:p>
            <a:pPr marL="863600" lvl="1" indent="-406400">
              <a:lnSpc>
                <a:spcPct val="90000"/>
              </a:lnSpc>
              <a:spcBef>
                <a:spcPts val="1000"/>
              </a:spcBef>
              <a:buClr>
                <a:srgbClr val="00274C"/>
              </a:buClr>
              <a:buSzPct val="80000"/>
              <a:buFont typeface="Wingdings" pitchFamily="2" charset="2"/>
              <a:buChar char="v"/>
            </a:pPr>
            <a:endParaRPr lang="en-US" sz="2400" dirty="0">
              <a:latin typeface="Times New Roman" panose="02020603050405020304" pitchFamily="18" charset="0"/>
              <a:cs typeface="Times New Roman" panose="02020603050405020304" pitchFamily="18" charset="0"/>
            </a:endParaRPr>
          </a:p>
          <a:p>
            <a:pPr marL="863600" lvl="1" indent="-406400">
              <a:lnSpc>
                <a:spcPct val="90000"/>
              </a:lnSpc>
              <a:spcBef>
                <a:spcPts val="1000"/>
              </a:spcBef>
              <a:buClr>
                <a:srgbClr val="00274C"/>
              </a:buClr>
              <a:buSzPct val="80000"/>
              <a:buFont typeface="Wingdings" pitchFamily="2" charset="2"/>
              <a:buChar char="v"/>
            </a:pPr>
            <a:endParaRPr lang="en-US" sz="2400" dirty="0">
              <a:latin typeface="Times New Roman" panose="02020603050405020304" pitchFamily="18" charset="0"/>
              <a:cs typeface="Times New Roman" panose="02020603050405020304" pitchFamily="18" charset="0"/>
            </a:endParaRPr>
          </a:p>
          <a:p>
            <a:pPr marL="863600" lvl="1" indent="-406400">
              <a:lnSpc>
                <a:spcPct val="90000"/>
              </a:lnSpc>
              <a:spcBef>
                <a:spcPts val="1000"/>
              </a:spcBef>
              <a:buClr>
                <a:srgbClr val="00274C"/>
              </a:buClr>
              <a:buSzPct val="80000"/>
              <a:buFont typeface="Wingdings" pitchFamily="2" charset="2"/>
              <a:buChar char="v"/>
            </a:pPr>
            <a:endParaRPr lang="en-US" sz="2400" dirty="0">
              <a:latin typeface="Times New Roman" panose="02020603050405020304" pitchFamily="18" charset="0"/>
              <a:cs typeface="Times New Roman" panose="02020603050405020304" pitchFamily="18" charset="0"/>
            </a:endParaRPr>
          </a:p>
        </p:txBody>
      </p:sp>
      <p:graphicFrame>
        <p:nvGraphicFramePr>
          <p:cNvPr id="8" name="Table 13">
            <a:extLst>
              <a:ext uri="{FF2B5EF4-FFF2-40B4-BE49-F238E27FC236}">
                <a16:creationId xmlns:a16="http://schemas.microsoft.com/office/drawing/2014/main" id="{D2115A34-4138-DD4C-F6B7-EABECE8CC113}"/>
              </a:ext>
            </a:extLst>
          </p:cNvPr>
          <p:cNvGraphicFramePr>
            <a:graphicFrameLocks/>
          </p:cNvGraphicFramePr>
          <p:nvPr>
            <p:extLst>
              <p:ext uri="{D42A27DB-BD31-4B8C-83A1-F6EECF244321}">
                <p14:modId xmlns:p14="http://schemas.microsoft.com/office/powerpoint/2010/main" val="1025720882"/>
              </p:ext>
            </p:extLst>
          </p:nvPr>
        </p:nvGraphicFramePr>
        <p:xfrm>
          <a:off x="3055956" y="2188669"/>
          <a:ext cx="6080087" cy="1849120"/>
        </p:xfrm>
        <a:graphic>
          <a:graphicData uri="http://schemas.openxmlformats.org/drawingml/2006/table">
            <a:tbl>
              <a:tblPr firstRow="1">
                <a:tableStyleId>{5C22544A-7EE6-4342-B048-85BDC9FD1C3A}</a:tableStyleId>
              </a:tblPr>
              <a:tblGrid>
                <a:gridCol w="3505618">
                  <a:extLst>
                    <a:ext uri="{9D8B030D-6E8A-4147-A177-3AD203B41FA5}">
                      <a16:colId xmlns:a16="http://schemas.microsoft.com/office/drawing/2014/main" val="2538122612"/>
                    </a:ext>
                  </a:extLst>
                </a:gridCol>
                <a:gridCol w="2574469">
                  <a:extLst>
                    <a:ext uri="{9D8B030D-6E8A-4147-A177-3AD203B41FA5}">
                      <a16:colId xmlns:a16="http://schemas.microsoft.com/office/drawing/2014/main" val="1477328906"/>
                    </a:ext>
                  </a:extLst>
                </a:gridCol>
              </a:tblGrid>
              <a:tr h="370840">
                <a:tc>
                  <a:txBody>
                    <a:bodyPr/>
                    <a:lstStyle/>
                    <a:p>
                      <a:pPr algn="ctr"/>
                      <a:r>
                        <a:rPr lang="en-US" dirty="0"/>
                        <a:t>Model Name</a:t>
                      </a:r>
                    </a:p>
                  </a:txBody>
                  <a:tcPr/>
                </a:tc>
                <a:tc>
                  <a:txBody>
                    <a:bodyPr/>
                    <a:lstStyle/>
                    <a:p>
                      <a:pPr algn="ctr"/>
                      <a:r>
                        <a:rPr lang="en-US" dirty="0"/>
                        <a:t>RMSE (cloud fraction)</a:t>
                      </a:r>
                    </a:p>
                  </a:txBody>
                  <a:tcPr/>
                </a:tc>
                <a:extLst>
                  <a:ext uri="{0D108BD9-81ED-4DB2-BD59-A6C34878D82A}">
                    <a16:rowId xmlns:a16="http://schemas.microsoft.com/office/drawing/2014/main" val="3554623700"/>
                  </a:ext>
                </a:extLst>
              </a:tr>
              <a:tr h="370840">
                <a:tc>
                  <a:txBody>
                    <a:bodyPr/>
                    <a:lstStyle/>
                    <a:p>
                      <a:pPr algn="ctr"/>
                      <a:r>
                        <a:rPr lang="en-US" dirty="0"/>
                        <a:t>DNN</a:t>
                      </a:r>
                    </a:p>
                  </a:txBody>
                  <a:tcPr/>
                </a:tc>
                <a:tc>
                  <a:txBody>
                    <a:bodyPr/>
                    <a:lstStyle/>
                    <a:p>
                      <a:pPr algn="ctr"/>
                      <a:r>
                        <a:rPr lang="en-US" dirty="0"/>
                        <a:t>0.24</a:t>
                      </a:r>
                    </a:p>
                  </a:txBody>
                  <a:tcPr/>
                </a:tc>
                <a:extLst>
                  <a:ext uri="{0D108BD9-81ED-4DB2-BD59-A6C34878D82A}">
                    <a16:rowId xmlns:a16="http://schemas.microsoft.com/office/drawing/2014/main" val="105728130"/>
                  </a:ext>
                </a:extLst>
              </a:tr>
              <a:tr h="0">
                <a:tc>
                  <a:txBody>
                    <a:bodyPr/>
                    <a:lstStyle/>
                    <a:p>
                      <a:pPr algn="ctr"/>
                      <a:r>
                        <a:rPr lang="en-US" dirty="0"/>
                        <a:t>DNN + PCA</a:t>
                      </a:r>
                    </a:p>
                  </a:txBody>
                  <a:tcPr>
                    <a:lnB w="38100" cap="flat" cmpd="sng" algn="ctr">
                      <a:solidFill>
                        <a:schemeClr val="bg1"/>
                      </a:solidFill>
                      <a:prstDash val="solid"/>
                      <a:round/>
                      <a:headEnd type="none" w="med" len="med"/>
                      <a:tailEnd type="none" w="med" len="med"/>
                    </a:lnB>
                  </a:tcPr>
                </a:tc>
                <a:tc>
                  <a:txBody>
                    <a:bodyPr/>
                    <a:lstStyle/>
                    <a:p>
                      <a:pPr algn="ctr"/>
                      <a:r>
                        <a:rPr lang="en-US" dirty="0"/>
                        <a:t>0.22</a:t>
                      </a:r>
                    </a:p>
                  </a:txBody>
                  <a:tcPr>
                    <a:lnB w="381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589427030"/>
                  </a:ext>
                </a:extLst>
              </a:tr>
              <a:tr h="370840">
                <a:tc>
                  <a:txBody>
                    <a:bodyPr/>
                    <a:lstStyle/>
                    <a:p>
                      <a:pPr algn="ctr"/>
                      <a:r>
                        <a:rPr lang="en-US" dirty="0"/>
                        <a:t>Physics-based DNN</a:t>
                      </a:r>
                    </a:p>
                  </a:txBody>
                  <a:tcPr>
                    <a:lnT w="38100" cap="flat" cmpd="sng" algn="ctr">
                      <a:solidFill>
                        <a:schemeClr val="bg1"/>
                      </a:solidFill>
                      <a:prstDash val="solid"/>
                      <a:round/>
                      <a:headEnd type="none" w="med" len="med"/>
                      <a:tailEnd type="none" w="med" len="med"/>
                    </a:lnT>
                  </a:tcPr>
                </a:tc>
                <a:tc>
                  <a:txBody>
                    <a:bodyPr/>
                    <a:lstStyle/>
                    <a:p>
                      <a:pPr algn="ctr"/>
                      <a:r>
                        <a:rPr lang="en-US" dirty="0"/>
                        <a:t>0.16</a:t>
                      </a:r>
                    </a:p>
                  </a:txBody>
                  <a:tcPr>
                    <a:lnT w="381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1879462962"/>
                  </a:ext>
                </a:extLst>
              </a:tr>
              <a:tr h="370840">
                <a:tc>
                  <a:txBody>
                    <a:bodyPr/>
                    <a:lstStyle/>
                    <a:p>
                      <a:pPr algn="ctr"/>
                      <a:r>
                        <a:rPr lang="en-US" dirty="0"/>
                        <a:t>Physics-based DNN + PCA</a:t>
                      </a:r>
                    </a:p>
                  </a:txBody>
                  <a:tcPr/>
                </a:tc>
                <a:tc>
                  <a:txBody>
                    <a:bodyPr/>
                    <a:lstStyle/>
                    <a:p>
                      <a:pPr algn="ctr"/>
                      <a:r>
                        <a:rPr lang="en-US" dirty="0"/>
                        <a:t>0.13</a:t>
                      </a:r>
                    </a:p>
                  </a:txBody>
                  <a:tcPr/>
                </a:tc>
                <a:extLst>
                  <a:ext uri="{0D108BD9-81ED-4DB2-BD59-A6C34878D82A}">
                    <a16:rowId xmlns:a16="http://schemas.microsoft.com/office/drawing/2014/main" val="2217532984"/>
                  </a:ext>
                </a:extLst>
              </a:tr>
            </a:tbl>
          </a:graphicData>
        </a:graphic>
      </p:graphicFrame>
      <p:sp>
        <p:nvSpPr>
          <p:cNvPr id="10" name="Rectangle 9">
            <a:extLst>
              <a:ext uri="{FF2B5EF4-FFF2-40B4-BE49-F238E27FC236}">
                <a16:creationId xmlns:a16="http://schemas.microsoft.com/office/drawing/2014/main" id="{35399AB6-83D4-C18B-0105-8B805E4DF548}"/>
              </a:ext>
            </a:extLst>
          </p:cNvPr>
          <p:cNvSpPr/>
          <p:nvPr/>
        </p:nvSpPr>
        <p:spPr>
          <a:xfrm>
            <a:off x="1644133" y="4772781"/>
            <a:ext cx="5194563" cy="1191635"/>
          </a:xfrm>
          <a:prstGeom prst="rect">
            <a:avLst/>
          </a:prstGeom>
          <a:solidFill>
            <a:schemeClr val="lt1">
              <a:alpha val="94508"/>
            </a:schemeClr>
          </a:solidFill>
          <a:effectLst>
            <a:glow rad="228600">
              <a:schemeClr val="accent5">
                <a:satMod val="175000"/>
                <a:alpha val="40000"/>
              </a:schemeClr>
            </a:glow>
          </a:effectLst>
        </p:spPr>
        <p:style>
          <a:lnRef idx="2">
            <a:schemeClr val="accent5"/>
          </a:lnRef>
          <a:fillRef idx="1">
            <a:schemeClr val="lt1"/>
          </a:fillRef>
          <a:effectRef idx="0">
            <a:schemeClr val="accent5"/>
          </a:effectRef>
          <a:fontRef idx="minor">
            <a:schemeClr val="dk1"/>
          </a:fontRef>
        </p:style>
        <p:txBody>
          <a:bodyPr rtlCol="0" anchor="ctr"/>
          <a:lstStyle/>
          <a:p>
            <a:pPr marL="285750" indent="-285750">
              <a:buFont typeface="Wingdings" pitchFamily="2" charset="2"/>
              <a:buChar char="ü"/>
            </a:pPr>
            <a:r>
              <a:rPr lang="en-US" dirty="0"/>
              <a:t>Physics-based DNN behaves better than FNN considering RMSE</a:t>
            </a:r>
          </a:p>
          <a:p>
            <a:pPr marL="285750" indent="-285750">
              <a:buFont typeface="Wingdings" pitchFamily="2" charset="2"/>
              <a:buChar char="ü"/>
            </a:pPr>
            <a:r>
              <a:rPr lang="en-US" dirty="0"/>
              <a:t>PCA helps to improve the performance of both FNN and Physics-based DNN considering RMSE</a:t>
            </a:r>
          </a:p>
        </p:txBody>
      </p:sp>
      <p:pic>
        <p:nvPicPr>
          <p:cNvPr id="12" name="Picture 11" descr="A math equation with numbers and symbols&#10;&#10;Description automatically generated">
            <a:extLst>
              <a:ext uri="{FF2B5EF4-FFF2-40B4-BE49-F238E27FC236}">
                <a16:creationId xmlns:a16="http://schemas.microsoft.com/office/drawing/2014/main" id="{20F8F853-D9DF-77D8-1BCC-07696533F499}"/>
              </a:ext>
            </a:extLst>
          </p:cNvPr>
          <p:cNvPicPr>
            <a:picLocks noChangeAspect="1"/>
          </p:cNvPicPr>
          <p:nvPr/>
        </p:nvPicPr>
        <p:blipFill>
          <a:blip r:embed="rId3"/>
          <a:stretch>
            <a:fillRect/>
          </a:stretch>
        </p:blipFill>
        <p:spPr>
          <a:xfrm>
            <a:off x="7303536" y="4533540"/>
            <a:ext cx="4806270" cy="1741566"/>
          </a:xfrm>
          <a:prstGeom prst="rect">
            <a:avLst/>
          </a:prstGeom>
        </p:spPr>
      </p:pic>
    </p:spTree>
    <p:extLst>
      <p:ext uri="{BB962C8B-B14F-4D97-AF65-F5344CB8AC3E}">
        <p14:creationId xmlns:p14="http://schemas.microsoft.com/office/powerpoint/2010/main" val="42677294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837DB-5DF3-814C-AD80-8042BCB4B467}"/>
              </a:ext>
            </a:extLst>
          </p:cNvPr>
          <p:cNvSpPr>
            <a:spLocks noGrp="1"/>
          </p:cNvSpPr>
          <p:nvPr>
            <p:ph type="ctrTitle"/>
          </p:nvPr>
        </p:nvSpPr>
        <p:spPr/>
        <p:txBody>
          <a:bodyPr/>
          <a:lstStyle/>
          <a:p>
            <a:r>
              <a:rPr lang="en-US" dirty="0"/>
              <a:t>Case Study</a:t>
            </a:r>
          </a:p>
        </p:txBody>
      </p:sp>
      <p:sp>
        <p:nvSpPr>
          <p:cNvPr id="3" name="Date Placeholder 2">
            <a:extLst>
              <a:ext uri="{FF2B5EF4-FFF2-40B4-BE49-F238E27FC236}">
                <a16:creationId xmlns:a16="http://schemas.microsoft.com/office/drawing/2014/main" id="{D56E0EE4-3728-654D-8109-FBD88989F600}"/>
              </a:ext>
            </a:extLst>
          </p:cNvPr>
          <p:cNvSpPr>
            <a:spLocks noGrp="1"/>
          </p:cNvSpPr>
          <p:nvPr>
            <p:ph type="dt" sz="half" idx="10"/>
          </p:nvPr>
        </p:nvSpPr>
        <p:spPr/>
        <p:txBody>
          <a:bodyPr/>
          <a:lstStyle/>
          <a:p>
            <a:fld id="{D8D26DAC-0D90-5A4B-AC40-C150F58A073C}" type="datetime1">
              <a:rPr lang="en-US" smtClean="0"/>
              <a:t>12/2/24</a:t>
            </a:fld>
            <a:endParaRPr lang="en-US" dirty="0"/>
          </a:p>
        </p:txBody>
      </p:sp>
      <p:sp>
        <p:nvSpPr>
          <p:cNvPr id="4" name="Slide Number Placeholder 3">
            <a:extLst>
              <a:ext uri="{FF2B5EF4-FFF2-40B4-BE49-F238E27FC236}">
                <a16:creationId xmlns:a16="http://schemas.microsoft.com/office/drawing/2014/main" id="{ECC8FAD0-9556-1543-84E9-65DA72447B40}"/>
              </a:ext>
            </a:extLst>
          </p:cNvPr>
          <p:cNvSpPr>
            <a:spLocks noGrp="1"/>
          </p:cNvSpPr>
          <p:nvPr>
            <p:ph type="sldNum" sz="quarter" idx="12"/>
          </p:nvPr>
        </p:nvSpPr>
        <p:spPr/>
        <p:txBody>
          <a:bodyPr/>
          <a:lstStyle/>
          <a:p>
            <a:fld id="{B72E91CA-9B22-2844-8E94-2A762C5288E7}" type="slidenum">
              <a:rPr lang="en-US" smtClean="0"/>
              <a:pPr/>
              <a:t>11</a:t>
            </a:fld>
            <a:endParaRPr lang="en-US" dirty="0"/>
          </a:p>
        </p:txBody>
      </p:sp>
      <p:sp>
        <p:nvSpPr>
          <p:cNvPr id="5" name="Text Placeholder 4">
            <a:extLst>
              <a:ext uri="{FF2B5EF4-FFF2-40B4-BE49-F238E27FC236}">
                <a16:creationId xmlns:a16="http://schemas.microsoft.com/office/drawing/2014/main" id="{946A5F85-ACD9-4643-8B1F-47B17B944EE4}"/>
              </a:ext>
            </a:extLst>
          </p:cNvPr>
          <p:cNvSpPr>
            <a:spLocks noGrp="1"/>
          </p:cNvSpPr>
          <p:nvPr>
            <p:ph type="body" sz="quarter" idx="13"/>
          </p:nvPr>
        </p:nvSpPr>
        <p:spPr/>
        <p:txBody>
          <a:bodyPr/>
          <a:lstStyle/>
          <a:p>
            <a:r>
              <a:rPr lang="en-US" dirty="0"/>
              <a:t>Enumerate the cases where models succeed or fail in prediction</a:t>
            </a:r>
          </a:p>
        </p:txBody>
      </p:sp>
      <p:sp>
        <p:nvSpPr>
          <p:cNvPr id="7" name="Text Placeholder 6">
            <a:extLst>
              <a:ext uri="{FF2B5EF4-FFF2-40B4-BE49-F238E27FC236}">
                <a16:creationId xmlns:a16="http://schemas.microsoft.com/office/drawing/2014/main" id="{CC1EDDC7-1B72-3C4C-9485-3AA129176CC4}"/>
              </a:ext>
            </a:extLst>
          </p:cNvPr>
          <p:cNvSpPr>
            <a:spLocks noGrp="1"/>
          </p:cNvSpPr>
          <p:nvPr>
            <p:ph type="body" sz="quarter" idx="15"/>
          </p:nvPr>
        </p:nvSpPr>
        <p:spPr/>
        <p:txBody>
          <a:bodyPr/>
          <a:lstStyle/>
          <a:p>
            <a:r>
              <a:rPr lang="en-US" dirty="0"/>
              <a:t>MODIS Corrected Reflectance (True Color) – EOS </a:t>
            </a:r>
            <a:r>
              <a:rPr lang="en-US" dirty="0" err="1"/>
              <a:t>WorldView</a:t>
            </a:r>
            <a:endParaRPr lang="en-US" dirty="0"/>
          </a:p>
        </p:txBody>
      </p:sp>
      <p:pic>
        <p:nvPicPr>
          <p:cNvPr id="8" name="Picture 7">
            <a:extLst>
              <a:ext uri="{FF2B5EF4-FFF2-40B4-BE49-F238E27FC236}">
                <a16:creationId xmlns:a16="http://schemas.microsoft.com/office/drawing/2014/main" id="{37FD97E6-E395-524C-AFBB-A37C6F257F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8974" y="1934641"/>
            <a:ext cx="4389120" cy="4389120"/>
          </a:xfrm>
          <a:prstGeom prst="rect">
            <a:avLst/>
          </a:prstGeom>
        </p:spPr>
      </p:pic>
      <p:sp>
        <p:nvSpPr>
          <p:cNvPr id="9" name="TextBox 8">
            <a:extLst>
              <a:ext uri="{FF2B5EF4-FFF2-40B4-BE49-F238E27FC236}">
                <a16:creationId xmlns:a16="http://schemas.microsoft.com/office/drawing/2014/main" id="{E3D0456E-8506-084F-A0ED-2AC34B4E1244}"/>
              </a:ext>
            </a:extLst>
          </p:cNvPr>
          <p:cNvSpPr txBox="1"/>
          <p:nvPr/>
        </p:nvSpPr>
        <p:spPr>
          <a:xfrm>
            <a:off x="3065170" y="1369932"/>
            <a:ext cx="2216727" cy="523220"/>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algn="ctr"/>
            <a:r>
              <a:rPr lang="en-US" sz="1400" dirty="0"/>
              <a:t>Clear-sky Scenes</a:t>
            </a:r>
          </a:p>
          <a:p>
            <a:pPr algn="ctr"/>
            <a:r>
              <a:rPr lang="en-US" sz="1400" dirty="0"/>
              <a:t>All models fail</a:t>
            </a:r>
          </a:p>
        </p:txBody>
      </p:sp>
      <p:pic>
        <p:nvPicPr>
          <p:cNvPr id="10" name="Picture 9">
            <a:extLst>
              <a:ext uri="{FF2B5EF4-FFF2-40B4-BE49-F238E27FC236}">
                <a16:creationId xmlns:a16="http://schemas.microsoft.com/office/drawing/2014/main" id="{6E466293-0FBC-3C48-B9EC-49426D05C87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80357" y="1934641"/>
            <a:ext cx="4389120" cy="4389120"/>
          </a:xfrm>
          <a:prstGeom prst="rect">
            <a:avLst/>
          </a:prstGeom>
        </p:spPr>
      </p:pic>
      <p:sp>
        <p:nvSpPr>
          <p:cNvPr id="11" name="TextBox 10">
            <a:extLst>
              <a:ext uri="{FF2B5EF4-FFF2-40B4-BE49-F238E27FC236}">
                <a16:creationId xmlns:a16="http://schemas.microsoft.com/office/drawing/2014/main" id="{5298A2C2-F867-E249-8FC6-188A6C2A727A}"/>
              </a:ext>
            </a:extLst>
          </p:cNvPr>
          <p:cNvSpPr txBox="1"/>
          <p:nvPr/>
        </p:nvSpPr>
        <p:spPr>
          <a:xfrm>
            <a:off x="8066553" y="1369932"/>
            <a:ext cx="2216727" cy="523220"/>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algn="ctr"/>
            <a:r>
              <a:rPr lang="en-US" sz="1400" dirty="0"/>
              <a:t>Cloudy-sky Scenes</a:t>
            </a:r>
          </a:p>
          <a:p>
            <a:pPr algn="ctr"/>
            <a:r>
              <a:rPr lang="en-US" sz="1400" dirty="0"/>
              <a:t>All models fail</a:t>
            </a:r>
          </a:p>
        </p:txBody>
      </p:sp>
      <p:sp>
        <p:nvSpPr>
          <p:cNvPr id="6" name="Oval 5">
            <a:extLst>
              <a:ext uri="{FF2B5EF4-FFF2-40B4-BE49-F238E27FC236}">
                <a16:creationId xmlns:a16="http://schemas.microsoft.com/office/drawing/2014/main" id="{891169B9-10D4-0647-853B-A99DBCD8F1F0}"/>
              </a:ext>
            </a:extLst>
          </p:cNvPr>
          <p:cNvSpPr>
            <a:spLocks noChangeAspect="1"/>
          </p:cNvSpPr>
          <p:nvPr/>
        </p:nvSpPr>
        <p:spPr>
          <a:xfrm>
            <a:off x="2657090" y="2636588"/>
            <a:ext cx="146304" cy="14630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CCCE7CB-1B1D-5E43-B345-8D4FA4760735}"/>
              </a:ext>
            </a:extLst>
          </p:cNvPr>
          <p:cNvSpPr>
            <a:spLocks noChangeAspect="1"/>
          </p:cNvSpPr>
          <p:nvPr/>
        </p:nvSpPr>
        <p:spPr>
          <a:xfrm>
            <a:off x="4100381" y="2636588"/>
            <a:ext cx="146304" cy="14630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C53A83F6-03BA-2E42-AEB5-033D20CC2007}"/>
              </a:ext>
            </a:extLst>
          </p:cNvPr>
          <p:cNvSpPr>
            <a:spLocks noChangeAspect="1"/>
          </p:cNvSpPr>
          <p:nvPr/>
        </p:nvSpPr>
        <p:spPr>
          <a:xfrm>
            <a:off x="5543738" y="2636588"/>
            <a:ext cx="146304" cy="14630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8B4AFBCA-77CE-E743-A9C0-88CB33ED3CBD}"/>
              </a:ext>
            </a:extLst>
          </p:cNvPr>
          <p:cNvSpPr>
            <a:spLocks noChangeAspect="1"/>
          </p:cNvSpPr>
          <p:nvPr/>
        </p:nvSpPr>
        <p:spPr>
          <a:xfrm>
            <a:off x="2657090" y="4084047"/>
            <a:ext cx="146304" cy="14630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28C4A391-4F8A-D34C-BDA1-D6AD02286D79}"/>
              </a:ext>
            </a:extLst>
          </p:cNvPr>
          <p:cNvSpPr>
            <a:spLocks noChangeAspect="1"/>
          </p:cNvSpPr>
          <p:nvPr/>
        </p:nvSpPr>
        <p:spPr>
          <a:xfrm>
            <a:off x="4100381" y="4084047"/>
            <a:ext cx="146304" cy="14630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0BC40AEB-8524-DC40-A2D3-D2BE0F6A00C9}"/>
              </a:ext>
            </a:extLst>
          </p:cNvPr>
          <p:cNvSpPr>
            <a:spLocks noChangeAspect="1"/>
          </p:cNvSpPr>
          <p:nvPr/>
        </p:nvSpPr>
        <p:spPr>
          <a:xfrm>
            <a:off x="5543738" y="4084047"/>
            <a:ext cx="146304" cy="14630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F50BE130-DE3C-6844-8C01-F44703A13147}"/>
              </a:ext>
            </a:extLst>
          </p:cNvPr>
          <p:cNvSpPr>
            <a:spLocks noChangeAspect="1"/>
          </p:cNvSpPr>
          <p:nvPr/>
        </p:nvSpPr>
        <p:spPr>
          <a:xfrm>
            <a:off x="2657090" y="5535606"/>
            <a:ext cx="146304" cy="14630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6213A03F-5FAB-BF4B-A07C-10D2BAB7E84C}"/>
              </a:ext>
            </a:extLst>
          </p:cNvPr>
          <p:cNvSpPr>
            <a:spLocks noChangeAspect="1"/>
          </p:cNvSpPr>
          <p:nvPr/>
        </p:nvSpPr>
        <p:spPr>
          <a:xfrm>
            <a:off x="4100381" y="5535606"/>
            <a:ext cx="146304" cy="14630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AFE83568-1811-5545-8177-759819AFB7DD}"/>
              </a:ext>
            </a:extLst>
          </p:cNvPr>
          <p:cNvSpPr>
            <a:spLocks noChangeAspect="1"/>
          </p:cNvSpPr>
          <p:nvPr/>
        </p:nvSpPr>
        <p:spPr>
          <a:xfrm>
            <a:off x="5543738" y="5535606"/>
            <a:ext cx="146304" cy="14630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EC29817F-7529-3343-859C-126C79A98852}"/>
              </a:ext>
            </a:extLst>
          </p:cNvPr>
          <p:cNvSpPr>
            <a:spLocks noChangeAspect="1"/>
          </p:cNvSpPr>
          <p:nvPr/>
        </p:nvSpPr>
        <p:spPr>
          <a:xfrm>
            <a:off x="7668002" y="2632128"/>
            <a:ext cx="146304" cy="14630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B9454EA0-68BB-524D-B5E1-E0922EE3B787}"/>
              </a:ext>
            </a:extLst>
          </p:cNvPr>
          <p:cNvSpPr>
            <a:spLocks noChangeAspect="1"/>
          </p:cNvSpPr>
          <p:nvPr/>
        </p:nvSpPr>
        <p:spPr>
          <a:xfrm>
            <a:off x="9102373" y="2632128"/>
            <a:ext cx="146304" cy="14630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8EAD476D-077D-054F-80F2-28E1AB2E60FC}"/>
              </a:ext>
            </a:extLst>
          </p:cNvPr>
          <p:cNvSpPr>
            <a:spLocks noChangeAspect="1"/>
          </p:cNvSpPr>
          <p:nvPr/>
        </p:nvSpPr>
        <p:spPr>
          <a:xfrm>
            <a:off x="10536810" y="2632128"/>
            <a:ext cx="146304" cy="14630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D76DB3DE-3089-7945-9801-67E151432B3E}"/>
              </a:ext>
            </a:extLst>
          </p:cNvPr>
          <p:cNvSpPr>
            <a:spLocks noChangeAspect="1"/>
          </p:cNvSpPr>
          <p:nvPr/>
        </p:nvSpPr>
        <p:spPr>
          <a:xfrm>
            <a:off x="7668002" y="4084047"/>
            <a:ext cx="146304" cy="14630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85BEDFB8-60E5-C247-BF5F-6CAE5EC7523E}"/>
              </a:ext>
            </a:extLst>
          </p:cNvPr>
          <p:cNvSpPr>
            <a:spLocks noChangeAspect="1"/>
          </p:cNvSpPr>
          <p:nvPr/>
        </p:nvSpPr>
        <p:spPr>
          <a:xfrm>
            <a:off x="9102373" y="4084047"/>
            <a:ext cx="146304" cy="14630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F52A9BD0-41BB-E147-90F1-7560F8BEC8B1}"/>
              </a:ext>
            </a:extLst>
          </p:cNvPr>
          <p:cNvSpPr>
            <a:spLocks noChangeAspect="1"/>
          </p:cNvSpPr>
          <p:nvPr/>
        </p:nvSpPr>
        <p:spPr>
          <a:xfrm>
            <a:off x="10536810" y="4084047"/>
            <a:ext cx="146304" cy="14630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F280B10B-9FD7-8742-8985-D4893E9B41A9}"/>
              </a:ext>
            </a:extLst>
          </p:cNvPr>
          <p:cNvSpPr>
            <a:spLocks noChangeAspect="1"/>
          </p:cNvSpPr>
          <p:nvPr/>
        </p:nvSpPr>
        <p:spPr>
          <a:xfrm>
            <a:off x="7668002" y="5535606"/>
            <a:ext cx="146304" cy="14630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5BAA3257-EE9C-5840-8C62-06A500B21748}"/>
              </a:ext>
            </a:extLst>
          </p:cNvPr>
          <p:cNvSpPr>
            <a:spLocks noChangeAspect="1"/>
          </p:cNvSpPr>
          <p:nvPr/>
        </p:nvSpPr>
        <p:spPr>
          <a:xfrm>
            <a:off x="9102373" y="5535606"/>
            <a:ext cx="146304" cy="14630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840BDACD-D165-444C-BC2E-4C1BD46DFE93}"/>
              </a:ext>
            </a:extLst>
          </p:cNvPr>
          <p:cNvSpPr>
            <a:spLocks noChangeAspect="1"/>
          </p:cNvSpPr>
          <p:nvPr/>
        </p:nvSpPr>
        <p:spPr>
          <a:xfrm>
            <a:off x="10536810" y="5535606"/>
            <a:ext cx="146304" cy="14630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2038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81B81-09C2-4145-B184-193EB5B56B30}"/>
              </a:ext>
            </a:extLst>
          </p:cNvPr>
          <p:cNvSpPr>
            <a:spLocks noGrp="1"/>
          </p:cNvSpPr>
          <p:nvPr>
            <p:ph type="ctrTitle"/>
          </p:nvPr>
        </p:nvSpPr>
        <p:spPr/>
        <p:txBody>
          <a:bodyPr/>
          <a:lstStyle/>
          <a:p>
            <a:r>
              <a:rPr lang="en-US" dirty="0"/>
              <a:t>Conclusion</a:t>
            </a:r>
          </a:p>
        </p:txBody>
      </p:sp>
      <p:sp>
        <p:nvSpPr>
          <p:cNvPr id="3" name="Date Placeholder 2">
            <a:extLst>
              <a:ext uri="{FF2B5EF4-FFF2-40B4-BE49-F238E27FC236}">
                <a16:creationId xmlns:a16="http://schemas.microsoft.com/office/drawing/2014/main" id="{F8278ED9-3B4F-174D-AD85-5CDA0AB90C63}"/>
              </a:ext>
            </a:extLst>
          </p:cNvPr>
          <p:cNvSpPr>
            <a:spLocks noGrp="1"/>
          </p:cNvSpPr>
          <p:nvPr>
            <p:ph type="dt" sz="half" idx="10"/>
          </p:nvPr>
        </p:nvSpPr>
        <p:spPr/>
        <p:txBody>
          <a:bodyPr/>
          <a:lstStyle/>
          <a:p>
            <a:fld id="{32EC7C88-BFA9-894B-BF13-CF061512C824}" type="datetime1">
              <a:rPr lang="en-US" smtClean="0"/>
              <a:t>12/2/24</a:t>
            </a:fld>
            <a:endParaRPr lang="en-US" dirty="0"/>
          </a:p>
        </p:txBody>
      </p:sp>
      <p:sp>
        <p:nvSpPr>
          <p:cNvPr id="4" name="Slide Number Placeholder 3">
            <a:extLst>
              <a:ext uri="{FF2B5EF4-FFF2-40B4-BE49-F238E27FC236}">
                <a16:creationId xmlns:a16="http://schemas.microsoft.com/office/drawing/2014/main" id="{321CE59B-037A-5B48-B6DD-C8FDCC9532BC}"/>
              </a:ext>
            </a:extLst>
          </p:cNvPr>
          <p:cNvSpPr>
            <a:spLocks noGrp="1"/>
          </p:cNvSpPr>
          <p:nvPr>
            <p:ph type="sldNum" sz="quarter" idx="12"/>
          </p:nvPr>
        </p:nvSpPr>
        <p:spPr/>
        <p:txBody>
          <a:bodyPr/>
          <a:lstStyle/>
          <a:p>
            <a:fld id="{B72E91CA-9B22-2844-8E94-2A762C5288E7}" type="slidenum">
              <a:rPr lang="en-US" smtClean="0"/>
              <a:pPr/>
              <a:t>12</a:t>
            </a:fld>
            <a:endParaRPr lang="en-US" dirty="0"/>
          </a:p>
        </p:txBody>
      </p:sp>
      <p:sp>
        <p:nvSpPr>
          <p:cNvPr id="5" name="Text Placeholder 4">
            <a:extLst>
              <a:ext uri="{FF2B5EF4-FFF2-40B4-BE49-F238E27FC236}">
                <a16:creationId xmlns:a16="http://schemas.microsoft.com/office/drawing/2014/main" id="{A6B9820A-55DF-634E-8D42-971A0379B384}"/>
              </a:ext>
            </a:extLst>
          </p:cNvPr>
          <p:cNvSpPr>
            <a:spLocks noGrp="1"/>
          </p:cNvSpPr>
          <p:nvPr>
            <p:ph type="body" sz="quarter" idx="13"/>
          </p:nvPr>
        </p:nvSpPr>
        <p:spPr/>
        <p:txBody>
          <a:bodyPr/>
          <a:lstStyle/>
          <a:p>
            <a:endParaRPr lang="en-US" dirty="0"/>
          </a:p>
        </p:txBody>
      </p:sp>
      <p:sp>
        <p:nvSpPr>
          <p:cNvPr id="6" name="Content Placeholder 5">
            <a:extLst>
              <a:ext uri="{FF2B5EF4-FFF2-40B4-BE49-F238E27FC236}">
                <a16:creationId xmlns:a16="http://schemas.microsoft.com/office/drawing/2014/main" id="{326E52A1-BD3A-6242-A012-A92F708DC137}"/>
              </a:ext>
            </a:extLst>
          </p:cNvPr>
          <p:cNvSpPr>
            <a:spLocks noGrp="1"/>
          </p:cNvSpPr>
          <p:nvPr>
            <p:ph sz="quarter" idx="14"/>
          </p:nvPr>
        </p:nvSpPr>
        <p:spPr/>
        <p:txBody>
          <a:bodyPr>
            <a:normAutofit/>
          </a:bodyPr>
          <a:lstStyle/>
          <a:p>
            <a:r>
              <a:rPr lang="en-US" dirty="0"/>
              <a:t>In the case of cloud detection, ML models outperform empirical algorithms.</a:t>
            </a:r>
          </a:p>
          <a:p>
            <a:pPr lvl="1"/>
            <a:r>
              <a:rPr lang="en-US" dirty="0"/>
              <a:t>Linear SVC and FNN slightly better than others;</a:t>
            </a:r>
          </a:p>
          <a:p>
            <a:r>
              <a:rPr lang="en-US" dirty="0"/>
              <a:t>Physics-based DNN behaves better than DNN in the cloud fraction detection by using the simulated datasets.</a:t>
            </a:r>
          </a:p>
          <a:p>
            <a:r>
              <a:rPr lang="en-US" dirty="0"/>
              <a:t>Broken clouds and low clouds are responsible for model errors.</a:t>
            </a:r>
          </a:p>
          <a:p>
            <a:r>
              <a:rPr lang="en-US" dirty="0"/>
              <a:t>More advanced methods may be applied later.</a:t>
            </a:r>
          </a:p>
          <a:p>
            <a:pPr lvl="1"/>
            <a:r>
              <a:rPr lang="en-US" dirty="0"/>
              <a:t>Pyramid NN, Neural Operators…</a:t>
            </a:r>
          </a:p>
        </p:txBody>
      </p:sp>
      <p:sp>
        <p:nvSpPr>
          <p:cNvPr id="7" name="Text Placeholder 6">
            <a:extLst>
              <a:ext uri="{FF2B5EF4-FFF2-40B4-BE49-F238E27FC236}">
                <a16:creationId xmlns:a16="http://schemas.microsoft.com/office/drawing/2014/main" id="{B30CAE36-C313-D841-BDD2-B567168021CB}"/>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22901355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A158A-81D8-932C-306A-0B991087919B}"/>
              </a:ext>
            </a:extLst>
          </p:cNvPr>
          <p:cNvSpPr>
            <a:spLocks noGrp="1"/>
          </p:cNvSpPr>
          <p:nvPr>
            <p:ph type="ctrTitle"/>
          </p:nvPr>
        </p:nvSpPr>
        <p:spPr/>
        <p:txBody>
          <a:bodyPr/>
          <a:lstStyle/>
          <a:p>
            <a:r>
              <a:rPr lang="en-US" dirty="0"/>
              <a:t>Introduction – Why cloud detection?</a:t>
            </a:r>
          </a:p>
        </p:txBody>
      </p:sp>
      <p:sp>
        <p:nvSpPr>
          <p:cNvPr id="3" name="Date Placeholder 2">
            <a:extLst>
              <a:ext uri="{FF2B5EF4-FFF2-40B4-BE49-F238E27FC236}">
                <a16:creationId xmlns:a16="http://schemas.microsoft.com/office/drawing/2014/main" id="{F6B48914-7AF5-94E7-B662-5063CE7DB9D2}"/>
              </a:ext>
            </a:extLst>
          </p:cNvPr>
          <p:cNvSpPr>
            <a:spLocks noGrp="1"/>
          </p:cNvSpPr>
          <p:nvPr>
            <p:ph type="dt" sz="half" idx="10"/>
          </p:nvPr>
        </p:nvSpPr>
        <p:spPr/>
        <p:txBody>
          <a:bodyPr/>
          <a:lstStyle/>
          <a:p>
            <a:fld id="{32EC7C88-BFA9-894B-BF13-CF061512C824}" type="datetime1">
              <a:rPr lang="en-US" smtClean="0"/>
              <a:t>12/2/24</a:t>
            </a:fld>
            <a:endParaRPr lang="en-US" dirty="0"/>
          </a:p>
        </p:txBody>
      </p:sp>
      <p:sp>
        <p:nvSpPr>
          <p:cNvPr id="4" name="Slide Number Placeholder 3">
            <a:extLst>
              <a:ext uri="{FF2B5EF4-FFF2-40B4-BE49-F238E27FC236}">
                <a16:creationId xmlns:a16="http://schemas.microsoft.com/office/drawing/2014/main" id="{BBFEAF12-C505-AD3F-34D0-3BEE18CA6C29}"/>
              </a:ext>
            </a:extLst>
          </p:cNvPr>
          <p:cNvSpPr>
            <a:spLocks noGrp="1"/>
          </p:cNvSpPr>
          <p:nvPr>
            <p:ph type="sldNum" sz="quarter" idx="12"/>
          </p:nvPr>
        </p:nvSpPr>
        <p:spPr/>
        <p:txBody>
          <a:bodyPr/>
          <a:lstStyle/>
          <a:p>
            <a:fld id="{B72E91CA-9B22-2844-8E94-2A762C5288E7}" type="slidenum">
              <a:rPr lang="en-US" smtClean="0"/>
              <a:pPr/>
              <a:t>2</a:t>
            </a:fld>
            <a:endParaRPr lang="en-US" dirty="0"/>
          </a:p>
        </p:txBody>
      </p:sp>
      <p:sp>
        <p:nvSpPr>
          <p:cNvPr id="5" name="Text Placeholder 4">
            <a:extLst>
              <a:ext uri="{FF2B5EF4-FFF2-40B4-BE49-F238E27FC236}">
                <a16:creationId xmlns:a16="http://schemas.microsoft.com/office/drawing/2014/main" id="{228F0546-F4B6-B04D-01DD-A1E5734FB18B}"/>
              </a:ext>
            </a:extLst>
          </p:cNvPr>
          <p:cNvSpPr>
            <a:spLocks noGrp="1"/>
          </p:cNvSpPr>
          <p:nvPr>
            <p:ph type="body" sz="quarter" idx="13"/>
          </p:nvPr>
        </p:nvSpPr>
        <p:spPr/>
        <p:txBody>
          <a:bodyPr/>
          <a:lstStyle/>
          <a:p>
            <a:endParaRPr lang="en-US"/>
          </a:p>
        </p:txBody>
      </p:sp>
      <p:sp>
        <p:nvSpPr>
          <p:cNvPr id="6" name="Content Placeholder 5">
            <a:extLst>
              <a:ext uri="{FF2B5EF4-FFF2-40B4-BE49-F238E27FC236}">
                <a16:creationId xmlns:a16="http://schemas.microsoft.com/office/drawing/2014/main" id="{92E03280-7D17-A9E7-AB4F-F0A345093DF5}"/>
              </a:ext>
            </a:extLst>
          </p:cNvPr>
          <p:cNvSpPr>
            <a:spLocks noGrp="1"/>
          </p:cNvSpPr>
          <p:nvPr>
            <p:ph sz="quarter" idx="14"/>
          </p:nvPr>
        </p:nvSpPr>
        <p:spPr/>
        <p:txBody>
          <a:bodyPr/>
          <a:lstStyle/>
          <a:p>
            <a:r>
              <a:rPr lang="en-US" dirty="0"/>
              <a:t>Clouds cover approximately 60–70% of Earth’s surface.</a:t>
            </a:r>
          </a:p>
          <a:p>
            <a:r>
              <a:rPr lang="en-US" dirty="0"/>
              <a:t>The impact of clouds on radiative processes is critical to Earth’s energy budget.</a:t>
            </a:r>
          </a:p>
          <a:p>
            <a:endParaRPr lang="en-US" dirty="0"/>
          </a:p>
          <a:p>
            <a:endParaRPr lang="en-US" dirty="0"/>
          </a:p>
        </p:txBody>
      </p:sp>
      <p:sp>
        <p:nvSpPr>
          <p:cNvPr id="7" name="Text Placeholder 6">
            <a:extLst>
              <a:ext uri="{FF2B5EF4-FFF2-40B4-BE49-F238E27FC236}">
                <a16:creationId xmlns:a16="http://schemas.microsoft.com/office/drawing/2014/main" id="{F8B9C70D-0ABE-4C81-D6D5-1731A5763CDA}"/>
              </a:ext>
            </a:extLst>
          </p:cNvPr>
          <p:cNvSpPr>
            <a:spLocks noGrp="1"/>
          </p:cNvSpPr>
          <p:nvPr>
            <p:ph type="body" sz="quarter" idx="15"/>
          </p:nvPr>
        </p:nvSpPr>
        <p:spPr/>
        <p:txBody>
          <a:bodyPr/>
          <a:lstStyle/>
          <a:p>
            <a:endParaRPr lang="en-US"/>
          </a:p>
        </p:txBody>
      </p:sp>
      <p:pic>
        <p:nvPicPr>
          <p:cNvPr id="1026" name="Picture 2" descr="climate2">
            <a:extLst>
              <a:ext uri="{FF2B5EF4-FFF2-40B4-BE49-F238E27FC236}">
                <a16:creationId xmlns:a16="http://schemas.microsoft.com/office/drawing/2014/main" id="{D688FC40-BEA2-FE3A-D194-9FD464B1B7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13632" y="2937427"/>
            <a:ext cx="8086408" cy="37686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97815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15E0D1-0CDB-E7A8-C119-673277E716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C2F67C5-DDC5-39B2-E6E1-E92839CF3A89}"/>
              </a:ext>
            </a:extLst>
          </p:cNvPr>
          <p:cNvSpPr>
            <a:spLocks noGrp="1"/>
          </p:cNvSpPr>
          <p:nvPr>
            <p:ph type="ctrTitle"/>
          </p:nvPr>
        </p:nvSpPr>
        <p:spPr/>
        <p:txBody>
          <a:bodyPr/>
          <a:lstStyle/>
          <a:p>
            <a:r>
              <a:rPr lang="en-US" dirty="0"/>
              <a:t>Introduction – Why cloud properties? </a:t>
            </a:r>
          </a:p>
        </p:txBody>
      </p:sp>
      <p:sp>
        <p:nvSpPr>
          <p:cNvPr id="3" name="Date Placeholder 2">
            <a:extLst>
              <a:ext uri="{FF2B5EF4-FFF2-40B4-BE49-F238E27FC236}">
                <a16:creationId xmlns:a16="http://schemas.microsoft.com/office/drawing/2014/main" id="{82A5C7F5-2EAD-ABD4-2DAF-7CC0C23B38DF}"/>
              </a:ext>
            </a:extLst>
          </p:cNvPr>
          <p:cNvSpPr>
            <a:spLocks noGrp="1"/>
          </p:cNvSpPr>
          <p:nvPr>
            <p:ph type="dt" sz="half" idx="10"/>
          </p:nvPr>
        </p:nvSpPr>
        <p:spPr/>
        <p:txBody>
          <a:bodyPr/>
          <a:lstStyle/>
          <a:p>
            <a:fld id="{32EC7C88-BFA9-894B-BF13-CF061512C824}" type="datetime1">
              <a:rPr lang="en-US" smtClean="0"/>
              <a:t>12/2/24</a:t>
            </a:fld>
            <a:endParaRPr lang="en-US" dirty="0"/>
          </a:p>
        </p:txBody>
      </p:sp>
      <p:sp>
        <p:nvSpPr>
          <p:cNvPr id="4" name="Slide Number Placeholder 3">
            <a:extLst>
              <a:ext uri="{FF2B5EF4-FFF2-40B4-BE49-F238E27FC236}">
                <a16:creationId xmlns:a16="http://schemas.microsoft.com/office/drawing/2014/main" id="{602AC4B3-5FBE-AB9F-CC9E-F90F992BD3DB}"/>
              </a:ext>
            </a:extLst>
          </p:cNvPr>
          <p:cNvSpPr>
            <a:spLocks noGrp="1"/>
          </p:cNvSpPr>
          <p:nvPr>
            <p:ph type="sldNum" sz="quarter" idx="12"/>
          </p:nvPr>
        </p:nvSpPr>
        <p:spPr/>
        <p:txBody>
          <a:bodyPr/>
          <a:lstStyle/>
          <a:p>
            <a:fld id="{B72E91CA-9B22-2844-8E94-2A762C5288E7}" type="slidenum">
              <a:rPr lang="en-US" smtClean="0"/>
              <a:pPr/>
              <a:t>3</a:t>
            </a:fld>
            <a:endParaRPr lang="en-US" dirty="0"/>
          </a:p>
        </p:txBody>
      </p:sp>
      <p:sp>
        <p:nvSpPr>
          <p:cNvPr id="5" name="Text Placeholder 4">
            <a:extLst>
              <a:ext uri="{FF2B5EF4-FFF2-40B4-BE49-F238E27FC236}">
                <a16:creationId xmlns:a16="http://schemas.microsoft.com/office/drawing/2014/main" id="{BEA33404-A80D-8C89-1BCC-03E027699EDC}"/>
              </a:ext>
            </a:extLst>
          </p:cNvPr>
          <p:cNvSpPr>
            <a:spLocks noGrp="1"/>
          </p:cNvSpPr>
          <p:nvPr>
            <p:ph type="body" sz="quarter" idx="13"/>
          </p:nvPr>
        </p:nvSpPr>
        <p:spPr/>
        <p:txBody>
          <a:bodyPr/>
          <a:lstStyle/>
          <a:p>
            <a:endParaRPr lang="en-US" dirty="0"/>
          </a:p>
        </p:txBody>
      </p:sp>
      <p:sp>
        <p:nvSpPr>
          <p:cNvPr id="6" name="Content Placeholder 5">
            <a:extLst>
              <a:ext uri="{FF2B5EF4-FFF2-40B4-BE49-F238E27FC236}">
                <a16:creationId xmlns:a16="http://schemas.microsoft.com/office/drawing/2014/main" id="{BA9E3781-F05E-37A9-A0E0-91E328B573E2}"/>
              </a:ext>
            </a:extLst>
          </p:cNvPr>
          <p:cNvSpPr>
            <a:spLocks noGrp="1"/>
          </p:cNvSpPr>
          <p:nvPr>
            <p:ph sz="quarter" idx="14"/>
          </p:nvPr>
        </p:nvSpPr>
        <p:spPr/>
        <p:txBody>
          <a:bodyPr/>
          <a:lstStyle/>
          <a:p>
            <a:r>
              <a:rPr lang="en-US" dirty="0"/>
              <a:t>Generally, clouds with different properties comes with different effect: low-level, optically thick clouds exert a negative net radiative forcing (cooling), while high-level clouds often result in a positive net radiative effect (heating).</a:t>
            </a:r>
          </a:p>
          <a:p>
            <a:r>
              <a:rPr lang="en-US" dirty="0"/>
              <a:t>Cloud properties, including cloud fraction and cloud top height can better define the radiative effect accurately.</a:t>
            </a:r>
          </a:p>
        </p:txBody>
      </p:sp>
      <p:sp>
        <p:nvSpPr>
          <p:cNvPr id="7" name="Text Placeholder 6">
            <a:extLst>
              <a:ext uri="{FF2B5EF4-FFF2-40B4-BE49-F238E27FC236}">
                <a16:creationId xmlns:a16="http://schemas.microsoft.com/office/drawing/2014/main" id="{9DF09555-A46F-9268-499B-52CD437E1989}"/>
              </a:ext>
            </a:extLst>
          </p:cNvPr>
          <p:cNvSpPr>
            <a:spLocks noGrp="1"/>
          </p:cNvSpPr>
          <p:nvPr>
            <p:ph type="body" sz="quarter" idx="15"/>
          </p:nvPr>
        </p:nvSpPr>
        <p:spPr/>
        <p:txBody>
          <a:bodyPr/>
          <a:lstStyle/>
          <a:p>
            <a:endParaRPr lang="en-US" dirty="0"/>
          </a:p>
        </p:txBody>
      </p:sp>
      <p:pic>
        <p:nvPicPr>
          <p:cNvPr id="9" name="Picture 2" descr="climate2">
            <a:extLst>
              <a:ext uri="{FF2B5EF4-FFF2-40B4-BE49-F238E27FC236}">
                <a16:creationId xmlns:a16="http://schemas.microsoft.com/office/drawing/2014/main" id="{299599B3-D96B-3A65-118B-076889B35A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17234" y="4021746"/>
            <a:ext cx="5933179" cy="27651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64947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C5DED-9C00-5447-A57E-3E5AEB3D30B6}"/>
              </a:ext>
            </a:extLst>
          </p:cNvPr>
          <p:cNvSpPr>
            <a:spLocks noGrp="1"/>
          </p:cNvSpPr>
          <p:nvPr>
            <p:ph type="ctrTitle"/>
          </p:nvPr>
        </p:nvSpPr>
        <p:spPr/>
        <p:txBody>
          <a:bodyPr/>
          <a:lstStyle/>
          <a:p>
            <a:r>
              <a:rPr lang="en-US" dirty="0"/>
              <a:t>Data</a:t>
            </a:r>
          </a:p>
        </p:txBody>
      </p:sp>
      <p:sp>
        <p:nvSpPr>
          <p:cNvPr id="3" name="Date Placeholder 2">
            <a:extLst>
              <a:ext uri="{FF2B5EF4-FFF2-40B4-BE49-F238E27FC236}">
                <a16:creationId xmlns:a16="http://schemas.microsoft.com/office/drawing/2014/main" id="{16105B1D-D8A5-3945-8A65-7B687896FC48}"/>
              </a:ext>
            </a:extLst>
          </p:cNvPr>
          <p:cNvSpPr>
            <a:spLocks noGrp="1"/>
          </p:cNvSpPr>
          <p:nvPr>
            <p:ph type="dt" sz="half" idx="10"/>
          </p:nvPr>
        </p:nvSpPr>
        <p:spPr/>
        <p:txBody>
          <a:bodyPr/>
          <a:lstStyle/>
          <a:p>
            <a:fld id="{32EC7C88-BFA9-894B-BF13-CF061512C824}" type="datetime1">
              <a:rPr lang="en-US" smtClean="0"/>
              <a:t>12/2/24</a:t>
            </a:fld>
            <a:endParaRPr lang="en-US" dirty="0"/>
          </a:p>
        </p:txBody>
      </p:sp>
      <p:sp>
        <p:nvSpPr>
          <p:cNvPr id="4" name="Slide Number Placeholder 3">
            <a:extLst>
              <a:ext uri="{FF2B5EF4-FFF2-40B4-BE49-F238E27FC236}">
                <a16:creationId xmlns:a16="http://schemas.microsoft.com/office/drawing/2014/main" id="{FAE1D510-B07A-7146-A227-032CB5AEBECE}"/>
              </a:ext>
            </a:extLst>
          </p:cNvPr>
          <p:cNvSpPr>
            <a:spLocks noGrp="1"/>
          </p:cNvSpPr>
          <p:nvPr>
            <p:ph type="sldNum" sz="quarter" idx="12"/>
          </p:nvPr>
        </p:nvSpPr>
        <p:spPr/>
        <p:txBody>
          <a:bodyPr/>
          <a:lstStyle/>
          <a:p>
            <a:fld id="{B72E91CA-9B22-2844-8E94-2A762C5288E7}" type="slidenum">
              <a:rPr lang="en-US" smtClean="0"/>
              <a:pPr/>
              <a:t>4</a:t>
            </a:fld>
            <a:endParaRPr lang="en-US" dirty="0"/>
          </a:p>
        </p:txBody>
      </p:sp>
      <p:sp>
        <p:nvSpPr>
          <p:cNvPr id="5" name="Text Placeholder 4">
            <a:extLst>
              <a:ext uri="{FF2B5EF4-FFF2-40B4-BE49-F238E27FC236}">
                <a16:creationId xmlns:a16="http://schemas.microsoft.com/office/drawing/2014/main" id="{20B88BF8-A828-4345-B668-D3C70EA54FE4}"/>
              </a:ext>
            </a:extLst>
          </p:cNvPr>
          <p:cNvSpPr>
            <a:spLocks noGrp="1"/>
          </p:cNvSpPr>
          <p:nvPr>
            <p:ph type="body" sz="quarter" idx="13"/>
          </p:nvPr>
        </p:nvSpPr>
        <p:spPr/>
        <p:txBody>
          <a:bodyPr/>
          <a:lstStyle/>
          <a:p>
            <a:endParaRPr lang="en-US" dirty="0"/>
          </a:p>
        </p:txBody>
      </p:sp>
      <p:sp>
        <p:nvSpPr>
          <p:cNvPr id="6" name="Content Placeholder 5">
            <a:extLst>
              <a:ext uri="{FF2B5EF4-FFF2-40B4-BE49-F238E27FC236}">
                <a16:creationId xmlns:a16="http://schemas.microsoft.com/office/drawing/2014/main" id="{B067F447-B40A-0A40-B672-67375E12BA00}"/>
              </a:ext>
            </a:extLst>
          </p:cNvPr>
          <p:cNvSpPr>
            <a:spLocks noGrp="1"/>
          </p:cNvSpPr>
          <p:nvPr>
            <p:ph sz="quarter" idx="14"/>
          </p:nvPr>
        </p:nvSpPr>
        <p:spPr>
          <a:xfrm>
            <a:off x="1523999" y="1453677"/>
            <a:ext cx="10465673" cy="4926796"/>
          </a:xfrm>
        </p:spPr>
        <p:txBody>
          <a:bodyPr/>
          <a:lstStyle/>
          <a:p>
            <a:r>
              <a:rPr lang="en-US" sz="2400" dirty="0"/>
              <a:t>Data:</a:t>
            </a:r>
          </a:p>
          <a:p>
            <a:pPr lvl="1"/>
            <a:r>
              <a:rPr lang="en-US" sz="2000" dirty="0"/>
              <a:t>Input: AIRS brightness temperature (BT) from 1,551 thermal infrared channels</a:t>
            </a:r>
          </a:p>
          <a:p>
            <a:pPr lvl="1"/>
            <a:r>
              <a:rPr lang="en-US" sz="2000" dirty="0"/>
              <a:t>Target: MODIS cloud properties, including cloud mask, cloud top height.</a:t>
            </a:r>
          </a:p>
          <a:p>
            <a:pPr lvl="1"/>
            <a:r>
              <a:rPr lang="en-US" sz="2000" dirty="0"/>
              <a:t>Accessory input: </a:t>
            </a:r>
            <a:r>
              <a:rPr lang="en-US" sz="2000" dirty="0" err="1"/>
              <a:t>HadCRUT</a:t>
            </a:r>
            <a:r>
              <a:rPr lang="en-US" sz="2000" dirty="0"/>
              <a:t> sea surface temperature (SST)</a:t>
            </a:r>
          </a:p>
          <a:p>
            <a:pPr lvl="1"/>
            <a:endParaRPr lang="en-US" altLang="zh-CN" sz="2000" dirty="0"/>
          </a:p>
        </p:txBody>
      </p:sp>
      <p:sp>
        <p:nvSpPr>
          <p:cNvPr id="7" name="Text Placeholder 6">
            <a:extLst>
              <a:ext uri="{FF2B5EF4-FFF2-40B4-BE49-F238E27FC236}">
                <a16:creationId xmlns:a16="http://schemas.microsoft.com/office/drawing/2014/main" id="{CF3FBF82-7F77-7147-9027-82C048F941EE}"/>
              </a:ext>
            </a:extLst>
          </p:cNvPr>
          <p:cNvSpPr>
            <a:spLocks noGrp="1"/>
          </p:cNvSpPr>
          <p:nvPr>
            <p:ph type="body" sz="quarter" idx="15"/>
          </p:nvPr>
        </p:nvSpPr>
        <p:spPr/>
        <p:txBody>
          <a:bodyPr/>
          <a:lstStyle/>
          <a:p>
            <a:r>
              <a:rPr lang="en-US" dirty="0"/>
              <a:t>Image from NASA (https://</a:t>
            </a:r>
            <a:r>
              <a:rPr lang="en-US" dirty="0" err="1"/>
              <a:t>atrain.nasa.gov</a:t>
            </a:r>
            <a:r>
              <a:rPr lang="en-US" dirty="0"/>
              <a:t>/)</a:t>
            </a:r>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8F24E1C4-814A-9242-8118-A78E31F1A85E}"/>
                  </a:ext>
                </a:extLst>
              </p:cNvPr>
              <p:cNvSpPr txBox="1"/>
              <p:nvPr/>
            </p:nvSpPr>
            <p:spPr>
              <a:xfrm>
                <a:off x="1523999" y="2954418"/>
                <a:ext cx="4966253" cy="3379195"/>
              </a:xfrm>
              <a:prstGeom prst="rect">
                <a:avLst/>
              </a:prstGeom>
              <a:noFill/>
            </p:spPr>
            <p:txBody>
              <a:bodyPr wrap="square" rtlCol="0">
                <a:spAutoFit/>
              </a:bodyPr>
              <a:lstStyle/>
              <a:p>
                <a:pPr marL="406400" indent="-406400">
                  <a:lnSpc>
                    <a:spcPct val="90000"/>
                  </a:lnSpc>
                  <a:spcBef>
                    <a:spcPts val="1000"/>
                  </a:spcBef>
                  <a:buClr>
                    <a:srgbClr val="00274C"/>
                  </a:buClr>
                  <a:buSzPct val="80000"/>
                  <a:buFont typeface="Wingdings" pitchFamily="2" charset="2"/>
                  <a:buChar char="v"/>
                </a:pPr>
                <a:r>
                  <a:rPr lang="en-US" sz="2400" dirty="0">
                    <a:latin typeface="Times New Roman" panose="02020603050405020304" pitchFamily="18" charset="0"/>
                    <a:cs typeface="Times New Roman" panose="02020603050405020304" pitchFamily="18" charset="0"/>
                  </a:rPr>
                  <a:t>Data Selection:</a:t>
                </a:r>
              </a:p>
              <a:p>
                <a:pPr marL="801688" lvl="1" indent="-344488">
                  <a:lnSpc>
                    <a:spcPct val="90000"/>
                  </a:lnSpc>
                  <a:spcBef>
                    <a:spcPts val="500"/>
                  </a:spcBef>
                  <a:buClr>
                    <a:srgbClr val="002060"/>
                  </a:buClr>
                  <a:buSzPct val="80000"/>
                  <a:buFont typeface="Wingdings" pitchFamily="2" charset="2"/>
                  <a:buChar char="Ø"/>
                </a:pPr>
                <a:r>
                  <a:rPr lang="en-US" sz="2000" dirty="0">
                    <a:latin typeface="Times New Roman" panose="02020603050405020304" pitchFamily="18" charset="0"/>
                    <a:cs typeface="Times New Roman" panose="02020603050405020304" pitchFamily="18" charset="0"/>
                  </a:rPr>
                  <a:t>Nadir view</a:t>
                </a:r>
              </a:p>
              <a:p>
                <a:pPr marL="801688" lvl="1" indent="-344488">
                  <a:lnSpc>
                    <a:spcPct val="90000"/>
                  </a:lnSpc>
                  <a:spcBef>
                    <a:spcPts val="500"/>
                  </a:spcBef>
                  <a:buClr>
                    <a:srgbClr val="002060"/>
                  </a:buClr>
                  <a:buSzPct val="80000"/>
                  <a:buFont typeface="Wingdings" pitchFamily="2" charset="2"/>
                  <a:buChar char="Ø"/>
                </a:pPr>
                <a:r>
                  <a:rPr lang="en-US" sz="2000" dirty="0">
                    <a:latin typeface="Times New Roman" panose="02020603050405020304" pitchFamily="18" charset="0"/>
                    <a:cs typeface="Times New Roman" panose="02020603050405020304" pitchFamily="18" charset="0"/>
                  </a:rPr>
                  <a:t>Tropical ocean</a:t>
                </a:r>
              </a:p>
              <a:p>
                <a:pPr marL="406400" indent="-406400">
                  <a:lnSpc>
                    <a:spcPct val="90000"/>
                  </a:lnSpc>
                  <a:spcBef>
                    <a:spcPts val="1000"/>
                  </a:spcBef>
                  <a:buClr>
                    <a:srgbClr val="00274C"/>
                  </a:buClr>
                  <a:buSzPct val="80000"/>
                  <a:buFont typeface="Wingdings" pitchFamily="2" charset="2"/>
                  <a:buChar char="v"/>
                </a:pPr>
                <a:r>
                  <a:rPr lang="en-US" sz="2400" dirty="0">
                    <a:latin typeface="Times New Roman" panose="02020603050405020304" pitchFamily="18" charset="0"/>
                    <a:cs typeface="Times New Roman" panose="02020603050405020304" pitchFamily="18" charset="0"/>
                  </a:rPr>
                  <a:t>Data Processing:</a:t>
                </a:r>
              </a:p>
              <a:p>
                <a:pPr marL="801688" lvl="1" indent="-344488">
                  <a:lnSpc>
                    <a:spcPct val="90000"/>
                  </a:lnSpc>
                  <a:spcBef>
                    <a:spcPts val="500"/>
                  </a:spcBef>
                  <a:buClr>
                    <a:srgbClr val="002060"/>
                  </a:buClr>
                  <a:buSzPct val="80000"/>
                  <a:buFont typeface="Wingdings" pitchFamily="2" charset="2"/>
                  <a:buChar char="Ø"/>
                </a:pPr>
                <a:r>
                  <a:rPr lang="en-US" sz="2000" dirty="0">
                    <a:latin typeface="Times New Roman" panose="02020603050405020304" pitchFamily="18" charset="0"/>
                    <a:cs typeface="Times New Roman" panose="02020603050405020304" pitchFamily="18" charset="0"/>
                  </a:rPr>
                  <a:t>Collocation of AIRS footprint</a:t>
                </a:r>
              </a:p>
              <a:p>
                <a:pPr marL="801688" lvl="1" indent="-344488">
                  <a:lnSpc>
                    <a:spcPct val="90000"/>
                  </a:lnSpc>
                  <a:spcBef>
                    <a:spcPts val="500"/>
                  </a:spcBef>
                  <a:buClr>
                    <a:srgbClr val="002060"/>
                  </a:buClr>
                  <a:buSzPct val="80000"/>
                  <a:buFont typeface="Wingdings" pitchFamily="2" charset="2"/>
                  <a:buChar char="Ø"/>
                </a:pPr>
                <a:r>
                  <a:rPr lang="en-US" sz="2000" dirty="0">
                    <a:latin typeface="Times New Roman" panose="02020603050405020304" pitchFamily="18" charset="0"/>
                    <a:cs typeface="Times New Roman" panose="02020603050405020304" pitchFamily="18" charset="0"/>
                  </a:rPr>
                  <a:t>Normalization </a:t>
                </a:r>
                <a14:m>
                  <m:oMath xmlns:m="http://schemas.openxmlformats.org/officeDocument/2006/math">
                    <m:r>
                      <a:rPr lang="en-US" sz="2000">
                        <a:latin typeface="Cambria Math" panose="02040503050406030204" pitchFamily="18" charset="0"/>
                      </a:rPr>
                      <m:t>𝑿</m:t>
                    </m:r>
                    <m:r>
                      <a:rPr lang="en-US" sz="2000">
                        <a:latin typeface="Cambria Math" panose="02040503050406030204" pitchFamily="18" charset="0"/>
                      </a:rPr>
                      <m:t>′=</m:t>
                    </m:r>
                    <m:f>
                      <m:fPr>
                        <m:ctrlPr>
                          <a:rPr lang="en-US" sz="2000" i="1">
                            <a:latin typeface="Cambria Math" panose="02040503050406030204" pitchFamily="18" charset="0"/>
                          </a:rPr>
                        </m:ctrlPr>
                      </m:fPr>
                      <m:num>
                        <m:r>
                          <a:rPr lang="en-US" sz="2000">
                            <a:latin typeface="Cambria Math" panose="02040503050406030204" pitchFamily="18" charset="0"/>
                          </a:rPr>
                          <m:t>𝑿</m:t>
                        </m:r>
                        <m:r>
                          <a:rPr lang="en-US" sz="2000">
                            <a:latin typeface="Cambria Math" panose="02040503050406030204" pitchFamily="18" charset="0"/>
                          </a:rPr>
                          <m:t>−</m:t>
                        </m:r>
                        <m:acc>
                          <m:accPr>
                            <m:chr m:val="̅"/>
                            <m:ctrlPr>
                              <a:rPr lang="en-US" sz="2000" i="1">
                                <a:latin typeface="Cambria Math" panose="02040503050406030204" pitchFamily="18" charset="0"/>
                              </a:rPr>
                            </m:ctrlPr>
                          </m:accPr>
                          <m:e>
                            <m:r>
                              <a:rPr lang="en-US" sz="2000">
                                <a:latin typeface="Cambria Math" panose="02040503050406030204" pitchFamily="18" charset="0"/>
                              </a:rPr>
                              <m:t>𝑿</m:t>
                            </m:r>
                          </m:e>
                        </m:acc>
                      </m:num>
                      <m:den>
                        <m:rad>
                          <m:radPr>
                            <m:degHide m:val="on"/>
                            <m:ctrlPr>
                              <a:rPr lang="en-US" sz="2000" i="1">
                                <a:latin typeface="Cambria Math" panose="02040503050406030204" pitchFamily="18" charset="0"/>
                              </a:rPr>
                            </m:ctrlPr>
                          </m:radPr>
                          <m:deg/>
                          <m:e>
                            <m:r>
                              <a:rPr lang="en-US" sz="2000">
                                <a:latin typeface="Cambria Math" panose="02040503050406030204" pitchFamily="18" charset="0"/>
                              </a:rPr>
                              <m:t>𝑆</m:t>
                            </m:r>
                            <m:r>
                              <a:rPr lang="en-US" sz="2000">
                                <a:latin typeface="Cambria Math" panose="02040503050406030204" pitchFamily="18" charset="0"/>
                              </a:rPr>
                              <m:t>(</m:t>
                            </m:r>
                            <m:r>
                              <a:rPr lang="en-US" sz="2000">
                                <a:latin typeface="Cambria Math" panose="02040503050406030204" pitchFamily="18" charset="0"/>
                              </a:rPr>
                              <m:t>𝑿</m:t>
                            </m:r>
                            <m:r>
                              <a:rPr lang="en-US" sz="2000">
                                <a:latin typeface="Cambria Math" panose="02040503050406030204" pitchFamily="18" charset="0"/>
                              </a:rPr>
                              <m:t>)</m:t>
                            </m:r>
                          </m:e>
                        </m:rad>
                      </m:den>
                    </m:f>
                  </m:oMath>
                </a14:m>
                <a:endParaRPr lang="en-US" sz="2400" dirty="0">
                  <a:latin typeface="Times New Roman" panose="02020603050405020304" pitchFamily="18" charset="0"/>
                  <a:cs typeface="Times New Roman" panose="02020603050405020304" pitchFamily="18" charset="0"/>
                </a:endParaRPr>
              </a:p>
              <a:p>
                <a:pPr marL="863600" lvl="1" indent="-406400">
                  <a:lnSpc>
                    <a:spcPct val="90000"/>
                  </a:lnSpc>
                  <a:spcBef>
                    <a:spcPts val="1000"/>
                  </a:spcBef>
                  <a:buClr>
                    <a:srgbClr val="00274C"/>
                  </a:buClr>
                  <a:buSzPct val="80000"/>
                  <a:buFont typeface="Wingdings" pitchFamily="2" charset="2"/>
                  <a:buChar char="v"/>
                </a:pPr>
                <a:endParaRPr lang="en-US" sz="2400" dirty="0">
                  <a:latin typeface="Times New Roman" panose="02020603050405020304" pitchFamily="18" charset="0"/>
                  <a:cs typeface="Times New Roman" panose="02020603050405020304" pitchFamily="18" charset="0"/>
                </a:endParaRPr>
              </a:p>
              <a:p>
                <a:pPr marL="863600" lvl="1" indent="-406400">
                  <a:lnSpc>
                    <a:spcPct val="90000"/>
                  </a:lnSpc>
                  <a:spcBef>
                    <a:spcPts val="1000"/>
                  </a:spcBef>
                  <a:buClr>
                    <a:srgbClr val="00274C"/>
                  </a:buClr>
                  <a:buSzPct val="80000"/>
                  <a:buFont typeface="Wingdings" pitchFamily="2" charset="2"/>
                  <a:buChar char="v"/>
                </a:pPr>
                <a:endParaRPr lang="en-US" sz="2400" dirty="0">
                  <a:latin typeface="Times New Roman" panose="02020603050405020304" pitchFamily="18" charset="0"/>
                  <a:cs typeface="Times New Roman" panose="02020603050405020304" pitchFamily="18" charset="0"/>
                </a:endParaRPr>
              </a:p>
            </p:txBody>
          </p:sp>
        </mc:Choice>
        <mc:Fallback xmlns="">
          <p:sp>
            <p:nvSpPr>
              <p:cNvPr id="9" name="TextBox 8">
                <a:extLst>
                  <a:ext uri="{FF2B5EF4-FFF2-40B4-BE49-F238E27FC236}">
                    <a16:creationId xmlns:a16="http://schemas.microsoft.com/office/drawing/2014/main" id="{8F24E1C4-814A-9242-8118-A78E31F1A85E}"/>
                  </a:ext>
                </a:extLst>
              </p:cNvPr>
              <p:cNvSpPr txBox="1">
                <a:spLocks noRot="1" noChangeAspect="1" noMove="1" noResize="1" noEditPoints="1" noAdjustHandles="1" noChangeArrowheads="1" noChangeShapeType="1" noTextEdit="1"/>
              </p:cNvSpPr>
              <p:nvPr/>
            </p:nvSpPr>
            <p:spPr>
              <a:xfrm>
                <a:off x="1523999" y="2954418"/>
                <a:ext cx="4966253" cy="3379195"/>
              </a:xfrm>
              <a:prstGeom prst="rect">
                <a:avLst/>
              </a:prstGeom>
              <a:blipFill>
                <a:blip r:embed="rId3"/>
                <a:stretch>
                  <a:fillRect l="-1020" t="-2622"/>
                </a:stretch>
              </a:blipFill>
            </p:spPr>
            <p:txBody>
              <a:bodyPr/>
              <a:lstStyle/>
              <a:p>
                <a:r>
                  <a:rPr lang="en-US">
                    <a:noFill/>
                  </a:rPr>
                  <a:t> </a:t>
                </a:r>
              </a:p>
            </p:txBody>
          </p:sp>
        </mc:Fallback>
      </mc:AlternateContent>
      <p:pic>
        <p:nvPicPr>
          <p:cNvPr id="10" name="Picture 2">
            <a:extLst>
              <a:ext uri="{FF2B5EF4-FFF2-40B4-BE49-F238E27FC236}">
                <a16:creationId xmlns:a16="http://schemas.microsoft.com/office/drawing/2014/main" id="{716C79D8-E1C5-82F6-FD58-C47532E715B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34153" y="3192957"/>
            <a:ext cx="4557953" cy="30790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0103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22D51D-254C-B580-7AEB-F2E2BF0765B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3E3FE3-2444-90F8-4178-C740DCC68F6B}"/>
              </a:ext>
            </a:extLst>
          </p:cNvPr>
          <p:cNvSpPr>
            <a:spLocks noGrp="1"/>
          </p:cNvSpPr>
          <p:nvPr>
            <p:ph type="ctrTitle"/>
          </p:nvPr>
        </p:nvSpPr>
        <p:spPr/>
        <p:txBody>
          <a:bodyPr/>
          <a:lstStyle/>
          <a:p>
            <a:r>
              <a:rPr lang="en-US" dirty="0"/>
              <a:t>Data</a:t>
            </a:r>
          </a:p>
        </p:txBody>
      </p:sp>
      <p:sp>
        <p:nvSpPr>
          <p:cNvPr id="3" name="Date Placeholder 2">
            <a:extLst>
              <a:ext uri="{FF2B5EF4-FFF2-40B4-BE49-F238E27FC236}">
                <a16:creationId xmlns:a16="http://schemas.microsoft.com/office/drawing/2014/main" id="{63625995-BF01-52FB-4A89-4A840FEBFBDC}"/>
              </a:ext>
            </a:extLst>
          </p:cNvPr>
          <p:cNvSpPr>
            <a:spLocks noGrp="1"/>
          </p:cNvSpPr>
          <p:nvPr>
            <p:ph type="dt" sz="half" idx="10"/>
          </p:nvPr>
        </p:nvSpPr>
        <p:spPr/>
        <p:txBody>
          <a:bodyPr/>
          <a:lstStyle/>
          <a:p>
            <a:fld id="{32EC7C88-BFA9-894B-BF13-CF061512C824}" type="datetime1">
              <a:rPr lang="en-US" smtClean="0"/>
              <a:t>12/2/24</a:t>
            </a:fld>
            <a:endParaRPr lang="en-US" dirty="0"/>
          </a:p>
        </p:txBody>
      </p:sp>
      <p:sp>
        <p:nvSpPr>
          <p:cNvPr id="4" name="Slide Number Placeholder 3">
            <a:extLst>
              <a:ext uri="{FF2B5EF4-FFF2-40B4-BE49-F238E27FC236}">
                <a16:creationId xmlns:a16="http://schemas.microsoft.com/office/drawing/2014/main" id="{BBE98542-3EA5-B1A7-2099-22D5E70FB599}"/>
              </a:ext>
            </a:extLst>
          </p:cNvPr>
          <p:cNvSpPr>
            <a:spLocks noGrp="1"/>
          </p:cNvSpPr>
          <p:nvPr>
            <p:ph type="sldNum" sz="quarter" idx="12"/>
          </p:nvPr>
        </p:nvSpPr>
        <p:spPr/>
        <p:txBody>
          <a:bodyPr/>
          <a:lstStyle/>
          <a:p>
            <a:fld id="{B72E91CA-9B22-2844-8E94-2A762C5288E7}" type="slidenum">
              <a:rPr lang="en-US" smtClean="0"/>
              <a:pPr/>
              <a:t>5</a:t>
            </a:fld>
            <a:endParaRPr lang="en-US" dirty="0"/>
          </a:p>
        </p:txBody>
      </p:sp>
      <p:sp>
        <p:nvSpPr>
          <p:cNvPr id="5" name="Text Placeholder 4">
            <a:extLst>
              <a:ext uri="{FF2B5EF4-FFF2-40B4-BE49-F238E27FC236}">
                <a16:creationId xmlns:a16="http://schemas.microsoft.com/office/drawing/2014/main" id="{7977A9D6-E247-E6A5-C024-DA30A56C8AF7}"/>
              </a:ext>
            </a:extLst>
          </p:cNvPr>
          <p:cNvSpPr>
            <a:spLocks noGrp="1"/>
          </p:cNvSpPr>
          <p:nvPr>
            <p:ph type="body" sz="quarter" idx="13"/>
          </p:nvPr>
        </p:nvSpPr>
        <p:spPr/>
        <p:txBody>
          <a:bodyPr/>
          <a:lstStyle/>
          <a:p>
            <a:endParaRPr lang="en-US" dirty="0"/>
          </a:p>
        </p:txBody>
      </p:sp>
      <p:sp>
        <p:nvSpPr>
          <p:cNvPr id="6" name="Content Placeholder 5">
            <a:extLst>
              <a:ext uri="{FF2B5EF4-FFF2-40B4-BE49-F238E27FC236}">
                <a16:creationId xmlns:a16="http://schemas.microsoft.com/office/drawing/2014/main" id="{91DE52CF-5BAF-6B2C-0553-73A6F76B4B0A}"/>
              </a:ext>
            </a:extLst>
          </p:cNvPr>
          <p:cNvSpPr>
            <a:spLocks noGrp="1"/>
          </p:cNvSpPr>
          <p:nvPr>
            <p:ph sz="quarter" idx="14"/>
          </p:nvPr>
        </p:nvSpPr>
        <p:spPr>
          <a:xfrm>
            <a:off x="1523999" y="1453677"/>
            <a:ext cx="10465673" cy="4926796"/>
          </a:xfrm>
        </p:spPr>
        <p:txBody>
          <a:bodyPr/>
          <a:lstStyle/>
          <a:p>
            <a:r>
              <a:rPr lang="en-US" sz="2400" dirty="0"/>
              <a:t>Data:</a:t>
            </a:r>
          </a:p>
          <a:p>
            <a:pPr lvl="1"/>
            <a:r>
              <a:rPr lang="en-US" sz="2000" dirty="0"/>
              <a:t>AIRS brightness temperature (BT) from 1,551 thermal infrared channels</a:t>
            </a:r>
          </a:p>
          <a:p>
            <a:pPr lvl="1"/>
            <a:r>
              <a:rPr lang="en-US" sz="2000" dirty="0" err="1"/>
              <a:t>HadCRUT</a:t>
            </a:r>
            <a:r>
              <a:rPr lang="en-US" sz="2000" dirty="0"/>
              <a:t> sea surface temperature (SST)</a:t>
            </a:r>
          </a:p>
          <a:p>
            <a:pPr lvl="1"/>
            <a:r>
              <a:rPr lang="en-US" sz="2000" dirty="0"/>
              <a:t>MODIS cloud product, including cloudy/clear-sky, cloud fractions.</a:t>
            </a:r>
            <a:endParaRPr lang="en-US" altLang="zh-CN" sz="2000" dirty="0"/>
          </a:p>
        </p:txBody>
      </p:sp>
      <p:sp>
        <p:nvSpPr>
          <p:cNvPr id="7" name="Text Placeholder 6">
            <a:extLst>
              <a:ext uri="{FF2B5EF4-FFF2-40B4-BE49-F238E27FC236}">
                <a16:creationId xmlns:a16="http://schemas.microsoft.com/office/drawing/2014/main" id="{8F36D102-36BA-797C-5722-746D753861DD}"/>
              </a:ext>
            </a:extLst>
          </p:cNvPr>
          <p:cNvSpPr>
            <a:spLocks noGrp="1"/>
          </p:cNvSpPr>
          <p:nvPr>
            <p:ph type="body" sz="quarter" idx="15"/>
          </p:nvPr>
        </p:nvSpPr>
        <p:spPr/>
        <p:txBody>
          <a:bodyPr/>
          <a:lstStyle/>
          <a:p>
            <a:endParaRPr lang="en-US" dirty="0"/>
          </a:p>
        </p:txBody>
      </p:sp>
      <p:sp>
        <p:nvSpPr>
          <p:cNvPr id="9" name="TextBox 8">
            <a:extLst>
              <a:ext uri="{FF2B5EF4-FFF2-40B4-BE49-F238E27FC236}">
                <a16:creationId xmlns:a16="http://schemas.microsoft.com/office/drawing/2014/main" id="{0E364A7C-CFED-E5F0-DB4B-B3A6429C8AC7}"/>
              </a:ext>
            </a:extLst>
          </p:cNvPr>
          <p:cNvSpPr txBox="1"/>
          <p:nvPr/>
        </p:nvSpPr>
        <p:spPr>
          <a:xfrm>
            <a:off x="1523999" y="2807662"/>
            <a:ext cx="4966253" cy="4203202"/>
          </a:xfrm>
          <a:prstGeom prst="rect">
            <a:avLst/>
          </a:prstGeom>
          <a:noFill/>
        </p:spPr>
        <p:txBody>
          <a:bodyPr wrap="square" rtlCol="0">
            <a:spAutoFit/>
          </a:bodyPr>
          <a:lstStyle/>
          <a:p>
            <a:pPr marL="406400" indent="-406400">
              <a:lnSpc>
                <a:spcPct val="90000"/>
              </a:lnSpc>
              <a:spcBef>
                <a:spcPts val="1000"/>
              </a:spcBef>
              <a:buClr>
                <a:srgbClr val="00274C"/>
              </a:buClr>
              <a:buSzPct val="80000"/>
              <a:buFont typeface="Wingdings" pitchFamily="2" charset="2"/>
              <a:buChar char="v"/>
            </a:pPr>
            <a:r>
              <a:rPr lang="en-US" sz="2400" dirty="0">
                <a:latin typeface="Times New Roman" panose="02020603050405020304" pitchFamily="18" charset="0"/>
                <a:cs typeface="Times New Roman" panose="02020603050405020304" pitchFamily="18" charset="0"/>
              </a:rPr>
              <a:t>Data Selection:</a:t>
            </a:r>
          </a:p>
          <a:p>
            <a:pPr marL="801688" lvl="1" indent="-344488">
              <a:lnSpc>
                <a:spcPct val="90000"/>
              </a:lnSpc>
              <a:spcBef>
                <a:spcPts val="500"/>
              </a:spcBef>
              <a:buClr>
                <a:srgbClr val="002060"/>
              </a:buClr>
              <a:buSzPct val="80000"/>
              <a:buFont typeface="Wingdings" pitchFamily="2" charset="2"/>
              <a:buChar char="Ø"/>
            </a:pPr>
            <a:r>
              <a:rPr lang="en-US" sz="2000" dirty="0">
                <a:latin typeface="Times New Roman" panose="02020603050405020304" pitchFamily="18" charset="0"/>
                <a:cs typeface="Times New Roman" panose="02020603050405020304" pitchFamily="18" charset="0"/>
              </a:rPr>
              <a:t>Nadir view</a:t>
            </a:r>
          </a:p>
          <a:p>
            <a:pPr marL="801688" lvl="1" indent="-344488">
              <a:lnSpc>
                <a:spcPct val="90000"/>
              </a:lnSpc>
              <a:spcBef>
                <a:spcPts val="500"/>
              </a:spcBef>
              <a:buClr>
                <a:srgbClr val="002060"/>
              </a:buClr>
              <a:buSzPct val="80000"/>
              <a:buFont typeface="Wingdings" pitchFamily="2" charset="2"/>
              <a:buChar char="Ø"/>
            </a:pPr>
            <a:r>
              <a:rPr lang="en-US" sz="2000" dirty="0">
                <a:latin typeface="Times New Roman" panose="02020603050405020304" pitchFamily="18" charset="0"/>
                <a:cs typeface="Times New Roman" panose="02020603050405020304" pitchFamily="18" charset="0"/>
              </a:rPr>
              <a:t>Tropical ocean</a:t>
            </a:r>
          </a:p>
          <a:p>
            <a:pPr marL="406400" indent="-406400">
              <a:lnSpc>
                <a:spcPct val="90000"/>
              </a:lnSpc>
              <a:spcBef>
                <a:spcPts val="1000"/>
              </a:spcBef>
              <a:buClr>
                <a:srgbClr val="00274C"/>
              </a:buClr>
              <a:buSzPct val="80000"/>
              <a:buFont typeface="Wingdings" pitchFamily="2" charset="2"/>
              <a:buChar char="v"/>
            </a:pPr>
            <a:r>
              <a:rPr lang="en-US" sz="2400" dirty="0">
                <a:latin typeface="Times New Roman" panose="02020603050405020304" pitchFamily="18" charset="0"/>
                <a:cs typeface="Times New Roman" panose="02020603050405020304" pitchFamily="18" charset="0"/>
              </a:rPr>
              <a:t>Data Description:</a:t>
            </a:r>
          </a:p>
          <a:p>
            <a:pPr marL="863600" lvl="1" indent="-406400">
              <a:lnSpc>
                <a:spcPct val="90000"/>
              </a:lnSpc>
              <a:spcBef>
                <a:spcPts val="1000"/>
              </a:spcBef>
              <a:buClr>
                <a:srgbClr val="00274C"/>
              </a:buClr>
              <a:buSzPct val="80000"/>
              <a:buFont typeface="Wingdings" pitchFamily="2" charset="2"/>
              <a:buChar char="v"/>
            </a:pPr>
            <a:r>
              <a:rPr lang="en-US" sz="2400" dirty="0">
                <a:latin typeface="Times New Roman" panose="02020603050405020304" pitchFamily="18" charset="0"/>
                <a:cs typeface="Times New Roman" panose="02020603050405020304" pitchFamily="18" charset="0"/>
              </a:rPr>
              <a:t>446410 points in total.</a:t>
            </a:r>
          </a:p>
          <a:p>
            <a:pPr marL="863600" lvl="1" indent="-406400">
              <a:lnSpc>
                <a:spcPct val="90000"/>
              </a:lnSpc>
              <a:spcBef>
                <a:spcPts val="1000"/>
              </a:spcBef>
              <a:buClr>
                <a:srgbClr val="00274C"/>
              </a:buClr>
              <a:buSzPct val="80000"/>
              <a:buFont typeface="Wingdings" pitchFamily="2" charset="2"/>
              <a:buChar char="v"/>
            </a:pPr>
            <a:r>
              <a:rPr lang="en-US" sz="2400" dirty="0">
                <a:solidFill>
                  <a:srgbClr val="FF0000"/>
                </a:solidFill>
                <a:latin typeface="Times New Roman" panose="02020603050405020304" pitchFamily="18" charset="0"/>
                <a:cs typeface="Times New Roman" panose="02020603050405020304" pitchFamily="18" charset="0"/>
              </a:rPr>
              <a:t>Few points</a:t>
            </a:r>
            <a:r>
              <a:rPr lang="en-US" sz="2400" dirty="0">
                <a:latin typeface="Times New Roman" panose="02020603050405020304" pitchFamily="18" charset="0"/>
                <a:cs typeface="Times New Roman" panose="02020603050405020304" pitchFamily="18" charset="0"/>
              </a:rPr>
              <a:t> with cloud fractions 0.1-0.9.</a:t>
            </a:r>
          </a:p>
          <a:p>
            <a:pPr marL="863600" lvl="1" indent="-406400">
              <a:lnSpc>
                <a:spcPct val="90000"/>
              </a:lnSpc>
              <a:spcBef>
                <a:spcPts val="1000"/>
              </a:spcBef>
              <a:buClr>
                <a:srgbClr val="00274C"/>
              </a:buClr>
              <a:buSzPct val="80000"/>
              <a:buFont typeface="Wingdings" pitchFamily="2" charset="2"/>
              <a:buChar char="v"/>
            </a:pPr>
            <a:endParaRPr lang="en-US" sz="2400" dirty="0">
              <a:latin typeface="Times New Roman" panose="02020603050405020304" pitchFamily="18" charset="0"/>
              <a:cs typeface="Times New Roman" panose="02020603050405020304" pitchFamily="18" charset="0"/>
            </a:endParaRPr>
          </a:p>
          <a:p>
            <a:pPr marL="863600" lvl="1" indent="-406400">
              <a:lnSpc>
                <a:spcPct val="90000"/>
              </a:lnSpc>
              <a:spcBef>
                <a:spcPts val="1000"/>
              </a:spcBef>
              <a:buClr>
                <a:srgbClr val="00274C"/>
              </a:buClr>
              <a:buSzPct val="80000"/>
              <a:buFont typeface="Wingdings" pitchFamily="2" charset="2"/>
              <a:buChar char="v"/>
            </a:pPr>
            <a:endParaRPr lang="en-US" sz="2400" dirty="0">
              <a:latin typeface="Times New Roman" panose="02020603050405020304" pitchFamily="18" charset="0"/>
              <a:cs typeface="Times New Roman" panose="02020603050405020304" pitchFamily="18" charset="0"/>
            </a:endParaRPr>
          </a:p>
          <a:p>
            <a:pPr marL="863600" lvl="1" indent="-406400">
              <a:lnSpc>
                <a:spcPct val="90000"/>
              </a:lnSpc>
              <a:spcBef>
                <a:spcPts val="1000"/>
              </a:spcBef>
              <a:buClr>
                <a:srgbClr val="00274C"/>
              </a:buClr>
              <a:buSzPct val="80000"/>
              <a:buFont typeface="Wingdings" pitchFamily="2" charset="2"/>
              <a:buChar char="v"/>
            </a:pPr>
            <a:endParaRPr lang="en-US" sz="2400" dirty="0">
              <a:latin typeface="Times New Roman" panose="02020603050405020304" pitchFamily="18" charset="0"/>
              <a:cs typeface="Times New Roman" panose="02020603050405020304" pitchFamily="18" charset="0"/>
            </a:endParaRPr>
          </a:p>
        </p:txBody>
      </p:sp>
      <p:pic>
        <p:nvPicPr>
          <p:cNvPr id="11" name="Picture 10" descr="A graph with blue squares&#10;&#10;Description automatically generated">
            <a:extLst>
              <a:ext uri="{FF2B5EF4-FFF2-40B4-BE49-F238E27FC236}">
                <a16:creationId xmlns:a16="http://schemas.microsoft.com/office/drawing/2014/main" id="{1E591534-C329-A1E4-9D09-16563FBF378F}"/>
              </a:ext>
            </a:extLst>
          </p:cNvPr>
          <p:cNvPicPr>
            <a:picLocks noChangeAspect="1"/>
          </p:cNvPicPr>
          <p:nvPr/>
        </p:nvPicPr>
        <p:blipFill>
          <a:blip r:embed="rId3"/>
          <a:stretch>
            <a:fillRect/>
          </a:stretch>
        </p:blipFill>
        <p:spPr>
          <a:xfrm>
            <a:off x="6896528" y="2954419"/>
            <a:ext cx="5164740" cy="3903582"/>
          </a:xfrm>
          <a:prstGeom prst="rect">
            <a:avLst/>
          </a:prstGeom>
        </p:spPr>
      </p:pic>
    </p:spTree>
    <p:extLst>
      <p:ext uri="{BB962C8B-B14F-4D97-AF65-F5344CB8AC3E}">
        <p14:creationId xmlns:p14="http://schemas.microsoft.com/office/powerpoint/2010/main" val="19791670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A03D0-2399-2145-8E81-1BEEEB519567}"/>
              </a:ext>
            </a:extLst>
          </p:cNvPr>
          <p:cNvSpPr>
            <a:spLocks noGrp="1"/>
          </p:cNvSpPr>
          <p:nvPr>
            <p:ph type="ctrTitle"/>
          </p:nvPr>
        </p:nvSpPr>
        <p:spPr/>
        <p:txBody>
          <a:bodyPr/>
          <a:lstStyle/>
          <a:p>
            <a:r>
              <a:rPr lang="en-US" dirty="0"/>
              <a:t>Methods – Cloud Detection</a:t>
            </a:r>
          </a:p>
        </p:txBody>
      </p:sp>
      <p:sp>
        <p:nvSpPr>
          <p:cNvPr id="4" name="Slide Number Placeholder 3">
            <a:extLst>
              <a:ext uri="{FF2B5EF4-FFF2-40B4-BE49-F238E27FC236}">
                <a16:creationId xmlns:a16="http://schemas.microsoft.com/office/drawing/2014/main" id="{B3F06B12-D466-3641-92FD-45D4F6EA2DD5}"/>
              </a:ext>
            </a:extLst>
          </p:cNvPr>
          <p:cNvSpPr>
            <a:spLocks noGrp="1"/>
          </p:cNvSpPr>
          <p:nvPr>
            <p:ph type="sldNum" sz="quarter" idx="12"/>
          </p:nvPr>
        </p:nvSpPr>
        <p:spPr/>
        <p:txBody>
          <a:bodyPr/>
          <a:lstStyle/>
          <a:p>
            <a:fld id="{B72E91CA-9B22-2844-8E94-2A762C5288E7}" type="slidenum">
              <a:rPr lang="en-US" smtClean="0"/>
              <a:pPr/>
              <a:t>6</a:t>
            </a:fld>
            <a:endParaRPr lang="en-US" dirty="0"/>
          </a:p>
        </p:txBody>
      </p:sp>
      <p:sp>
        <p:nvSpPr>
          <p:cNvPr id="5" name="Text Placeholder 4">
            <a:extLst>
              <a:ext uri="{FF2B5EF4-FFF2-40B4-BE49-F238E27FC236}">
                <a16:creationId xmlns:a16="http://schemas.microsoft.com/office/drawing/2014/main" id="{7A79E53B-F812-CF46-9B27-67B9AF2DEBB4}"/>
              </a:ext>
            </a:extLst>
          </p:cNvPr>
          <p:cNvSpPr>
            <a:spLocks noGrp="1"/>
          </p:cNvSpPr>
          <p:nvPr>
            <p:ph type="body" sz="quarter" idx="13"/>
          </p:nvPr>
        </p:nvSpPr>
        <p:spPr/>
        <p:txBody>
          <a:bodyPr/>
          <a:lstStyle/>
          <a:p>
            <a:endParaRPr lang="en-US" dirty="0"/>
          </a:p>
        </p:txBody>
      </p:sp>
      <mc:AlternateContent xmlns:mc="http://schemas.openxmlformats.org/markup-compatibility/2006" xmlns:a14="http://schemas.microsoft.com/office/drawing/2010/main">
        <mc:Choice Requires="a14">
          <p:sp>
            <p:nvSpPr>
              <p:cNvPr id="52" name="Content Placeholder 51">
                <a:extLst>
                  <a:ext uri="{FF2B5EF4-FFF2-40B4-BE49-F238E27FC236}">
                    <a16:creationId xmlns:a16="http://schemas.microsoft.com/office/drawing/2014/main" id="{06172534-EC06-C348-B289-ED8281BCC24C}"/>
                  </a:ext>
                </a:extLst>
              </p:cNvPr>
              <p:cNvSpPr>
                <a:spLocks noGrp="1"/>
              </p:cNvSpPr>
              <p:nvPr>
                <p:ph sz="quarter" idx="14"/>
              </p:nvPr>
            </p:nvSpPr>
            <p:spPr>
              <a:xfrm>
                <a:off x="1523998" y="1453677"/>
                <a:ext cx="10465673" cy="4926796"/>
              </a:xfrm>
            </p:spPr>
            <p:txBody>
              <a:bodyPr numCol="1">
                <a:normAutofit/>
              </a:bodyPr>
              <a:lstStyle/>
              <a:p>
                <a:r>
                  <a:rPr lang="en-US" dirty="0"/>
                  <a:t>Machine learning models:</a:t>
                </a:r>
              </a:p>
              <a:p>
                <a:pPr lvl="1"/>
                <a:r>
                  <a:rPr lang="en-US" dirty="0"/>
                  <a:t>Linear support vector classifier (LinearSVC)</a:t>
                </a:r>
              </a:p>
              <a:p>
                <a:pPr lvl="1"/>
                <a:r>
                  <a:rPr lang="en-US" dirty="0"/>
                  <a:t>Random forest classifier</a:t>
                </a:r>
              </a:p>
              <a:p>
                <a:pPr lvl="1"/>
                <a:r>
                  <a:rPr lang="en-US" dirty="0"/>
                  <a:t>Gradient boosting classifier</a:t>
                </a:r>
              </a:p>
              <a:p>
                <a:pPr lvl="1"/>
                <a:r>
                  <a:rPr lang="en-US" dirty="0"/>
                  <a:t>Fully-connected artificial neural network (FNN)</a:t>
                </a:r>
              </a:p>
              <a:p>
                <a:r>
                  <a:rPr lang="en-US" dirty="0"/>
                  <a:t>Compared to common physically-based algorithms (Chen and Huang, 2016):</a:t>
                </a:r>
              </a:p>
              <a:p>
                <a:pPr lvl="1"/>
                <a:r>
                  <a:rPr lang="en-US" dirty="0"/>
                  <a:t>Bispectral method (cloudy if </a:t>
                </a:r>
                <a14:m>
                  <m:oMath xmlns:m="http://schemas.openxmlformats.org/officeDocument/2006/math">
                    <m:r>
                      <a:rPr lang="en-US" i="1">
                        <a:latin typeface="Cambria Math" panose="02040503050406030204" pitchFamily="18" charset="0"/>
                      </a:rPr>
                      <m:t>𝐵</m:t>
                    </m:r>
                    <m:sSub>
                      <m:sSubPr>
                        <m:ctrlPr>
                          <a:rPr lang="en-US" i="1">
                            <a:latin typeface="Cambria Math" panose="02040503050406030204" pitchFamily="18" charset="0"/>
                          </a:rPr>
                        </m:ctrlPr>
                      </m:sSubPr>
                      <m:e>
                        <m:r>
                          <a:rPr lang="en-US" i="1">
                            <a:latin typeface="Cambria Math" panose="02040503050406030204" pitchFamily="18" charset="0"/>
                          </a:rPr>
                          <m:t>𝑇</m:t>
                        </m:r>
                      </m:e>
                      <m:sub>
                        <m:r>
                          <a:rPr lang="en-US" i="1">
                            <a:latin typeface="Cambria Math" panose="02040503050406030204" pitchFamily="18" charset="0"/>
                          </a:rPr>
                          <m:t>8</m:t>
                        </m:r>
                        <m:r>
                          <a:rPr lang="en-US" i="1">
                            <a:latin typeface="Cambria Math" panose="02040503050406030204" pitchFamily="18" charset="0"/>
                          </a:rPr>
                          <m:t>𝜇</m:t>
                        </m:r>
                        <m:r>
                          <a:rPr lang="en-US" i="1">
                            <a:latin typeface="Cambria Math" panose="02040503050406030204" pitchFamily="18" charset="0"/>
                          </a:rPr>
                          <m:t>𝑚</m:t>
                        </m:r>
                      </m:sub>
                    </m:sSub>
                    <m:r>
                      <a:rPr lang="en-US" b="0" i="0" smtClean="0">
                        <a:latin typeface="Cambria Math" panose="02040503050406030204" pitchFamily="18" charset="0"/>
                      </a:rPr>
                      <m:t>−</m:t>
                    </m:r>
                    <m:r>
                      <a:rPr lang="en-US" b="0" i="1" smtClean="0">
                        <a:latin typeface="Cambria Math" panose="02040503050406030204" pitchFamily="18" charset="0"/>
                      </a:rPr>
                      <m:t>𝐵</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𝑇</m:t>
                        </m:r>
                      </m:e>
                      <m:sub>
                        <m:r>
                          <a:rPr lang="en-US" b="0" i="1" smtClean="0">
                            <a:latin typeface="Cambria Math" panose="02040503050406030204" pitchFamily="18" charset="0"/>
                          </a:rPr>
                          <m:t>11</m:t>
                        </m:r>
                        <m:r>
                          <a:rPr lang="en-US" b="0" i="1" smtClean="0">
                            <a:latin typeface="Cambria Math" panose="02040503050406030204" pitchFamily="18" charset="0"/>
                          </a:rPr>
                          <m:t>𝜇</m:t>
                        </m:r>
                        <m:r>
                          <a:rPr lang="en-US" b="0" i="1" smtClean="0">
                            <a:latin typeface="Cambria Math" panose="02040503050406030204" pitchFamily="18" charset="0"/>
                          </a:rPr>
                          <m:t>𝑚</m:t>
                        </m:r>
                      </m:sub>
                    </m:sSub>
                    <m:r>
                      <a:rPr lang="en-US" b="0" i="1" smtClean="0">
                        <a:latin typeface="Cambria Math" panose="02040503050406030204" pitchFamily="18" charset="0"/>
                      </a:rPr>
                      <m:t>&gt;0</m:t>
                    </m:r>
                  </m:oMath>
                </a14:m>
                <a:r>
                  <a:rPr lang="en-US" dirty="0"/>
                  <a:t>)</a:t>
                </a:r>
              </a:p>
              <a:p>
                <a:pPr lvl="1"/>
                <a:r>
                  <a:rPr lang="en-US" dirty="0"/>
                  <a:t>Thermal contrast threshold method (cloudy if </a:t>
                </a:r>
                <a14:m>
                  <m:oMath xmlns:m="http://schemas.openxmlformats.org/officeDocument/2006/math">
                    <m:r>
                      <a:rPr lang="en-US" b="0" i="1" smtClean="0">
                        <a:latin typeface="Cambria Math" panose="02040503050406030204" pitchFamily="18" charset="0"/>
                      </a:rPr>
                      <m:t>𝑆𝑆𝑇</m:t>
                    </m:r>
                    <m:r>
                      <a:rPr lang="en-US" b="0" i="1" smtClean="0">
                        <a:latin typeface="Cambria Math" panose="02040503050406030204" pitchFamily="18" charset="0"/>
                      </a:rPr>
                      <m:t>−</m:t>
                    </m:r>
                    <m:r>
                      <a:rPr lang="en-US" b="0" i="1" smtClean="0">
                        <a:latin typeface="Cambria Math" panose="02040503050406030204" pitchFamily="18" charset="0"/>
                      </a:rPr>
                      <m:t>𝐵</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𝑇</m:t>
                        </m:r>
                      </m:e>
                      <m:sub>
                        <m:r>
                          <a:rPr lang="en-US" b="0" i="1" smtClean="0">
                            <a:latin typeface="Cambria Math" panose="02040503050406030204" pitchFamily="18" charset="0"/>
                          </a:rPr>
                          <m:t>𝑚𝑎𝑥</m:t>
                        </m:r>
                      </m:sub>
                    </m:sSub>
                    <m:r>
                      <a:rPr lang="en-US" b="0" i="1" smtClean="0">
                        <a:latin typeface="Cambria Math" panose="02040503050406030204" pitchFamily="18" charset="0"/>
                      </a:rPr>
                      <m:t>&gt;</m:t>
                    </m:r>
                    <m:r>
                      <a:rPr lang="en-US" b="0" i="1" smtClean="0">
                        <a:latin typeface="Cambria Math" panose="02040503050406030204" pitchFamily="18" charset="0"/>
                      </a:rPr>
                      <m:t>𝜎</m:t>
                    </m:r>
                  </m:oMath>
                </a14:m>
                <a:r>
                  <a:rPr lang="en-US" dirty="0"/>
                  <a:t>)</a:t>
                </a:r>
              </a:p>
            </p:txBody>
          </p:sp>
        </mc:Choice>
        <mc:Fallback xmlns="">
          <p:sp>
            <p:nvSpPr>
              <p:cNvPr id="52" name="Content Placeholder 51">
                <a:extLst>
                  <a:ext uri="{FF2B5EF4-FFF2-40B4-BE49-F238E27FC236}">
                    <a16:creationId xmlns:a16="http://schemas.microsoft.com/office/drawing/2014/main" id="{06172534-EC06-C348-B289-ED8281BCC24C}"/>
                  </a:ext>
                </a:extLst>
              </p:cNvPr>
              <p:cNvSpPr>
                <a:spLocks noGrp="1" noRot="1" noChangeAspect="1" noMove="1" noResize="1" noEditPoints="1" noAdjustHandles="1" noChangeArrowheads="1" noChangeShapeType="1" noTextEdit="1"/>
              </p:cNvSpPr>
              <p:nvPr>
                <p:ph sz="quarter" idx="14"/>
              </p:nvPr>
            </p:nvSpPr>
            <p:spPr>
              <a:xfrm>
                <a:off x="1523998" y="1453677"/>
                <a:ext cx="10465673" cy="4926796"/>
              </a:xfrm>
              <a:blipFill>
                <a:blip r:embed="rId3"/>
                <a:stretch>
                  <a:fillRect l="-727" t="-2057"/>
                </a:stretch>
              </a:blipFill>
            </p:spPr>
            <p:txBody>
              <a:bodyPr/>
              <a:lstStyle/>
              <a:p>
                <a:r>
                  <a:rPr lang="en-US">
                    <a:noFill/>
                  </a:rPr>
                  <a:t> </a:t>
                </a:r>
              </a:p>
            </p:txBody>
          </p:sp>
        </mc:Fallback>
      </mc:AlternateContent>
      <p:sp>
        <p:nvSpPr>
          <p:cNvPr id="54" name="Text Placeholder 53">
            <a:extLst>
              <a:ext uri="{FF2B5EF4-FFF2-40B4-BE49-F238E27FC236}">
                <a16:creationId xmlns:a16="http://schemas.microsoft.com/office/drawing/2014/main" id="{15D10C50-3C84-3047-BE04-93A9B9D02CD9}"/>
              </a:ext>
            </a:extLst>
          </p:cNvPr>
          <p:cNvSpPr>
            <a:spLocks noGrp="1"/>
          </p:cNvSpPr>
          <p:nvPr>
            <p:ph type="body" sz="quarter" idx="15"/>
          </p:nvPr>
        </p:nvSpPr>
        <p:spPr/>
        <p:txBody>
          <a:bodyPr/>
          <a:lstStyle/>
          <a:p>
            <a:endParaRPr lang="en-US"/>
          </a:p>
        </p:txBody>
      </p:sp>
      <p:sp>
        <p:nvSpPr>
          <p:cNvPr id="121" name="Content Placeholder 51">
            <a:extLst>
              <a:ext uri="{FF2B5EF4-FFF2-40B4-BE49-F238E27FC236}">
                <a16:creationId xmlns:a16="http://schemas.microsoft.com/office/drawing/2014/main" id="{9F57DB99-8DD8-9045-BB35-0B726A9BE1D2}"/>
              </a:ext>
            </a:extLst>
          </p:cNvPr>
          <p:cNvSpPr txBox="1">
            <a:spLocks/>
          </p:cNvSpPr>
          <p:nvPr/>
        </p:nvSpPr>
        <p:spPr>
          <a:xfrm>
            <a:off x="6759306" y="1453677"/>
            <a:ext cx="5230368" cy="4926796"/>
          </a:xfrm>
          <a:prstGeom prst="rect">
            <a:avLst/>
          </a:prstGeom>
        </p:spPr>
        <p:txBody>
          <a:bodyPr numCol="1">
            <a:normAutofit/>
          </a:bodyPr>
          <a:lstStyle>
            <a:lvl1pPr marL="406400" indent="-406400" algn="l" defTabSz="914400" rtl="0" eaLnBrk="1" latinLnBrk="0" hangingPunct="1">
              <a:lnSpc>
                <a:spcPct val="90000"/>
              </a:lnSpc>
              <a:spcBef>
                <a:spcPts val="1000"/>
              </a:spcBef>
              <a:buClr>
                <a:srgbClr val="00274C"/>
              </a:buClr>
              <a:buSzPct val="80000"/>
              <a:buFont typeface="Wingdings" pitchFamily="2" charset="2"/>
              <a:buChar char="v"/>
              <a:tabLst/>
              <a:defRPr sz="2800" kern="1200">
                <a:solidFill>
                  <a:schemeClr val="tx1"/>
                </a:solidFill>
                <a:latin typeface="Times New Roman" panose="02020603050405020304" pitchFamily="18" charset="0"/>
                <a:ea typeface="+mn-ea"/>
                <a:cs typeface="Times New Roman" panose="02020603050405020304" pitchFamily="18" charset="0"/>
              </a:defRPr>
            </a:lvl1pPr>
            <a:lvl2pPr marL="801688" indent="-344488" algn="l" defTabSz="914400" rtl="0" eaLnBrk="1" latinLnBrk="0" hangingPunct="1">
              <a:lnSpc>
                <a:spcPct val="90000"/>
              </a:lnSpc>
              <a:spcBef>
                <a:spcPts val="500"/>
              </a:spcBef>
              <a:buClr>
                <a:srgbClr val="002060"/>
              </a:buClr>
              <a:buSzPct val="80000"/>
              <a:buFont typeface="Wingdings" pitchFamily="2" charset="2"/>
              <a:buChar char="Ø"/>
              <a:tabLst/>
              <a:defRPr sz="2400" kern="1200">
                <a:solidFill>
                  <a:schemeClr val="tx1"/>
                </a:solidFill>
                <a:latin typeface="Times New Roman" panose="02020603050405020304" pitchFamily="18" charset="0"/>
                <a:ea typeface="+mn-ea"/>
                <a:cs typeface="Times New Roman" panose="02020603050405020304" pitchFamily="18" charset="0"/>
              </a:defRPr>
            </a:lvl2pPr>
            <a:lvl3pPr marL="1258888" indent="-344488" algn="l" defTabSz="914400" rtl="0" eaLnBrk="1" latinLnBrk="0" hangingPunct="1">
              <a:lnSpc>
                <a:spcPct val="90000"/>
              </a:lnSpc>
              <a:spcBef>
                <a:spcPts val="500"/>
              </a:spcBef>
              <a:buSzPct val="80000"/>
              <a:buFont typeface="Wingdings" pitchFamily="2" charset="2"/>
              <a:buChar char="q"/>
              <a:tabLst/>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Wingdings" pitchFamily="2" charset="2"/>
              <a:buChar char="v"/>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pitchFamily="2" charset="2"/>
              <a:buChar char="v"/>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400" dirty="0">
              <a:solidFill>
                <a:srgbClr val="FF0000"/>
              </a:solidFill>
            </a:endParaRPr>
          </a:p>
        </p:txBody>
      </p:sp>
      <p:sp>
        <p:nvSpPr>
          <p:cNvPr id="55" name="Date Placeholder 54">
            <a:extLst>
              <a:ext uri="{FF2B5EF4-FFF2-40B4-BE49-F238E27FC236}">
                <a16:creationId xmlns:a16="http://schemas.microsoft.com/office/drawing/2014/main" id="{2FE326E5-D010-B14F-90B8-25203B8AE5F1}"/>
              </a:ext>
            </a:extLst>
          </p:cNvPr>
          <p:cNvSpPr>
            <a:spLocks noGrp="1"/>
          </p:cNvSpPr>
          <p:nvPr>
            <p:ph type="dt" sz="half" idx="10"/>
          </p:nvPr>
        </p:nvSpPr>
        <p:spPr/>
        <p:txBody>
          <a:bodyPr/>
          <a:lstStyle/>
          <a:p>
            <a:fld id="{E31EBABD-DD1B-454C-8ABE-D4B0B032D8DB}" type="datetime1">
              <a:rPr lang="en-US" smtClean="0"/>
              <a:t>12/2/24</a:t>
            </a:fld>
            <a:endParaRPr lang="en-US" dirty="0"/>
          </a:p>
        </p:txBody>
      </p:sp>
    </p:spTree>
    <p:extLst>
      <p:ext uri="{BB962C8B-B14F-4D97-AF65-F5344CB8AC3E}">
        <p14:creationId xmlns:p14="http://schemas.microsoft.com/office/powerpoint/2010/main" val="4172090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444A4A-ADA5-0635-5F84-AF107C379E7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FA496C-57FE-AC0E-E5AC-86AFE3DF295A}"/>
              </a:ext>
            </a:extLst>
          </p:cNvPr>
          <p:cNvSpPr>
            <a:spLocks noGrp="1"/>
          </p:cNvSpPr>
          <p:nvPr>
            <p:ph type="ctrTitle"/>
          </p:nvPr>
        </p:nvSpPr>
        <p:spPr/>
        <p:txBody>
          <a:bodyPr/>
          <a:lstStyle/>
          <a:p>
            <a:r>
              <a:rPr lang="en-US" dirty="0"/>
              <a:t>Methods – Cloud Fraction Retrieval</a:t>
            </a:r>
          </a:p>
        </p:txBody>
      </p:sp>
      <p:sp>
        <p:nvSpPr>
          <p:cNvPr id="3" name="Date Placeholder 2">
            <a:extLst>
              <a:ext uri="{FF2B5EF4-FFF2-40B4-BE49-F238E27FC236}">
                <a16:creationId xmlns:a16="http://schemas.microsoft.com/office/drawing/2014/main" id="{4F075E3A-BED8-6BC4-4911-B4E942D9A898}"/>
              </a:ext>
            </a:extLst>
          </p:cNvPr>
          <p:cNvSpPr>
            <a:spLocks noGrp="1"/>
          </p:cNvSpPr>
          <p:nvPr>
            <p:ph type="dt" sz="half" idx="10"/>
          </p:nvPr>
        </p:nvSpPr>
        <p:spPr/>
        <p:txBody>
          <a:bodyPr/>
          <a:lstStyle/>
          <a:p>
            <a:fld id="{32EC7C88-BFA9-894B-BF13-CF061512C824}" type="datetime1">
              <a:rPr lang="en-US" smtClean="0"/>
              <a:t>12/2/24</a:t>
            </a:fld>
            <a:endParaRPr lang="en-US" dirty="0"/>
          </a:p>
        </p:txBody>
      </p:sp>
      <p:sp>
        <p:nvSpPr>
          <p:cNvPr id="4" name="Slide Number Placeholder 3">
            <a:extLst>
              <a:ext uri="{FF2B5EF4-FFF2-40B4-BE49-F238E27FC236}">
                <a16:creationId xmlns:a16="http://schemas.microsoft.com/office/drawing/2014/main" id="{7A8EB962-FF1C-8884-3C4A-09FA764FE0B1}"/>
              </a:ext>
            </a:extLst>
          </p:cNvPr>
          <p:cNvSpPr>
            <a:spLocks noGrp="1"/>
          </p:cNvSpPr>
          <p:nvPr>
            <p:ph type="sldNum" sz="quarter" idx="12"/>
          </p:nvPr>
        </p:nvSpPr>
        <p:spPr/>
        <p:txBody>
          <a:bodyPr/>
          <a:lstStyle/>
          <a:p>
            <a:fld id="{B72E91CA-9B22-2844-8E94-2A762C5288E7}" type="slidenum">
              <a:rPr lang="en-US" smtClean="0"/>
              <a:pPr/>
              <a:t>7</a:t>
            </a:fld>
            <a:endParaRPr lang="en-US" dirty="0"/>
          </a:p>
        </p:txBody>
      </p:sp>
      <p:sp>
        <p:nvSpPr>
          <p:cNvPr id="5" name="Text Placeholder 4">
            <a:extLst>
              <a:ext uri="{FF2B5EF4-FFF2-40B4-BE49-F238E27FC236}">
                <a16:creationId xmlns:a16="http://schemas.microsoft.com/office/drawing/2014/main" id="{052B0F5E-1860-9AB3-1CA3-07848677BB6D}"/>
              </a:ext>
            </a:extLst>
          </p:cNvPr>
          <p:cNvSpPr>
            <a:spLocks noGrp="1"/>
          </p:cNvSpPr>
          <p:nvPr>
            <p:ph type="body" sz="quarter" idx="13"/>
          </p:nvPr>
        </p:nvSpPr>
        <p:spPr/>
        <p:txBody>
          <a:bodyPr/>
          <a:lstStyle/>
          <a:p>
            <a:endParaRPr lang="en-US" dirty="0"/>
          </a:p>
        </p:txBody>
      </p:sp>
      <p:sp>
        <p:nvSpPr>
          <p:cNvPr id="6" name="Content Placeholder 5">
            <a:extLst>
              <a:ext uri="{FF2B5EF4-FFF2-40B4-BE49-F238E27FC236}">
                <a16:creationId xmlns:a16="http://schemas.microsoft.com/office/drawing/2014/main" id="{B5CC3A37-E6A9-A181-1FE1-02DF29A04499}"/>
              </a:ext>
            </a:extLst>
          </p:cNvPr>
          <p:cNvSpPr>
            <a:spLocks noGrp="1"/>
          </p:cNvSpPr>
          <p:nvPr>
            <p:ph sz="quarter" idx="14"/>
          </p:nvPr>
        </p:nvSpPr>
        <p:spPr>
          <a:xfrm>
            <a:off x="1523999" y="1453677"/>
            <a:ext cx="10465673" cy="4926796"/>
          </a:xfrm>
        </p:spPr>
        <p:txBody>
          <a:bodyPr/>
          <a:lstStyle/>
          <a:p>
            <a:r>
              <a:rPr lang="en-US" altLang="zh-CN" dirty="0"/>
              <a:t>Physics-based Deep Neural Network</a:t>
            </a:r>
          </a:p>
          <a:p>
            <a:pPr lvl="1"/>
            <a:r>
              <a:rPr lang="en-US" altLang="zh-CN" dirty="0"/>
              <a:t>Model trained on simulation dataset based on radiative transfer model.</a:t>
            </a:r>
          </a:p>
          <a:p>
            <a:pPr lvl="1"/>
            <a:r>
              <a:rPr lang="en-US" altLang="zh-CN" dirty="0"/>
              <a:t>Model tested on the observation dataset.</a:t>
            </a:r>
          </a:p>
          <a:p>
            <a:pPr lvl="2"/>
            <a:endParaRPr lang="en-US" altLang="zh-CN" dirty="0"/>
          </a:p>
        </p:txBody>
      </p:sp>
      <p:sp>
        <p:nvSpPr>
          <p:cNvPr id="7" name="Text Placeholder 6">
            <a:extLst>
              <a:ext uri="{FF2B5EF4-FFF2-40B4-BE49-F238E27FC236}">
                <a16:creationId xmlns:a16="http://schemas.microsoft.com/office/drawing/2014/main" id="{8B4776A2-6566-94BC-36F7-F90AAB2CB76F}"/>
              </a:ext>
            </a:extLst>
          </p:cNvPr>
          <p:cNvSpPr>
            <a:spLocks noGrp="1"/>
          </p:cNvSpPr>
          <p:nvPr>
            <p:ph type="body" sz="quarter" idx="15"/>
          </p:nvPr>
        </p:nvSpPr>
        <p:spPr/>
        <p:txBody>
          <a:bodyPr/>
          <a:lstStyle/>
          <a:p>
            <a:endParaRPr lang="en-US" dirty="0"/>
          </a:p>
        </p:txBody>
      </p:sp>
      <p:pic>
        <p:nvPicPr>
          <p:cNvPr id="12" name="Picture 11" descr="A white background with black text&#10;&#10;Description automatically generated">
            <a:extLst>
              <a:ext uri="{FF2B5EF4-FFF2-40B4-BE49-F238E27FC236}">
                <a16:creationId xmlns:a16="http://schemas.microsoft.com/office/drawing/2014/main" id="{35FF199D-60D1-30F8-6C33-D8A678B72402}"/>
              </a:ext>
            </a:extLst>
          </p:cNvPr>
          <p:cNvPicPr>
            <a:picLocks noChangeAspect="1"/>
          </p:cNvPicPr>
          <p:nvPr/>
        </p:nvPicPr>
        <p:blipFill>
          <a:blip r:embed="rId3"/>
          <a:stretch>
            <a:fillRect/>
          </a:stretch>
        </p:blipFill>
        <p:spPr>
          <a:xfrm>
            <a:off x="1156741" y="2782951"/>
            <a:ext cx="5248917" cy="3731531"/>
          </a:xfrm>
          <a:prstGeom prst="rect">
            <a:avLst/>
          </a:prstGeom>
        </p:spPr>
      </p:pic>
      <p:pic>
        <p:nvPicPr>
          <p:cNvPr id="14" name="Picture 13" descr="A black text on a white background&#10;&#10;Description automatically generated">
            <a:extLst>
              <a:ext uri="{FF2B5EF4-FFF2-40B4-BE49-F238E27FC236}">
                <a16:creationId xmlns:a16="http://schemas.microsoft.com/office/drawing/2014/main" id="{F14DFAAA-C76C-CFB8-1855-D96DA1F493C3}"/>
              </a:ext>
            </a:extLst>
          </p:cNvPr>
          <p:cNvPicPr>
            <a:picLocks noChangeAspect="1"/>
          </p:cNvPicPr>
          <p:nvPr/>
        </p:nvPicPr>
        <p:blipFill>
          <a:blip r:embed="rId4"/>
          <a:stretch>
            <a:fillRect/>
          </a:stretch>
        </p:blipFill>
        <p:spPr>
          <a:xfrm>
            <a:off x="6652840" y="4032885"/>
            <a:ext cx="5089650" cy="1462543"/>
          </a:xfrm>
          <a:prstGeom prst="rect">
            <a:avLst/>
          </a:prstGeom>
        </p:spPr>
      </p:pic>
    </p:spTree>
    <p:extLst>
      <p:ext uri="{BB962C8B-B14F-4D97-AF65-F5344CB8AC3E}">
        <p14:creationId xmlns:p14="http://schemas.microsoft.com/office/powerpoint/2010/main" val="31317975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25502C-1334-4F80-3B2D-91ABD2D54B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D180AF-991C-5F0E-2087-5FD3F5054DB4}"/>
              </a:ext>
            </a:extLst>
          </p:cNvPr>
          <p:cNvSpPr>
            <a:spLocks noGrp="1"/>
          </p:cNvSpPr>
          <p:nvPr>
            <p:ph type="ctrTitle"/>
          </p:nvPr>
        </p:nvSpPr>
        <p:spPr/>
        <p:txBody>
          <a:bodyPr/>
          <a:lstStyle/>
          <a:p>
            <a:r>
              <a:rPr lang="en-US" dirty="0"/>
              <a:t>Methods – Cloud Fraction Retrieval</a:t>
            </a:r>
          </a:p>
        </p:txBody>
      </p:sp>
      <p:sp>
        <p:nvSpPr>
          <p:cNvPr id="3" name="Date Placeholder 2">
            <a:extLst>
              <a:ext uri="{FF2B5EF4-FFF2-40B4-BE49-F238E27FC236}">
                <a16:creationId xmlns:a16="http://schemas.microsoft.com/office/drawing/2014/main" id="{BD609536-B4F9-E259-5AB2-2CD57CB60B45}"/>
              </a:ext>
            </a:extLst>
          </p:cNvPr>
          <p:cNvSpPr>
            <a:spLocks noGrp="1"/>
          </p:cNvSpPr>
          <p:nvPr>
            <p:ph type="dt" sz="half" idx="10"/>
          </p:nvPr>
        </p:nvSpPr>
        <p:spPr/>
        <p:txBody>
          <a:bodyPr/>
          <a:lstStyle/>
          <a:p>
            <a:fld id="{32EC7C88-BFA9-894B-BF13-CF061512C824}" type="datetime1">
              <a:rPr lang="en-US" smtClean="0"/>
              <a:t>12/2/24</a:t>
            </a:fld>
            <a:endParaRPr lang="en-US" dirty="0"/>
          </a:p>
        </p:txBody>
      </p:sp>
      <p:sp>
        <p:nvSpPr>
          <p:cNvPr id="4" name="Slide Number Placeholder 3">
            <a:extLst>
              <a:ext uri="{FF2B5EF4-FFF2-40B4-BE49-F238E27FC236}">
                <a16:creationId xmlns:a16="http://schemas.microsoft.com/office/drawing/2014/main" id="{262D9F4E-4FAE-2199-F64E-72A7C55EDFF0}"/>
              </a:ext>
            </a:extLst>
          </p:cNvPr>
          <p:cNvSpPr>
            <a:spLocks noGrp="1"/>
          </p:cNvSpPr>
          <p:nvPr>
            <p:ph type="sldNum" sz="quarter" idx="12"/>
          </p:nvPr>
        </p:nvSpPr>
        <p:spPr/>
        <p:txBody>
          <a:bodyPr/>
          <a:lstStyle/>
          <a:p>
            <a:fld id="{B72E91CA-9B22-2844-8E94-2A762C5288E7}" type="slidenum">
              <a:rPr lang="en-US" smtClean="0"/>
              <a:pPr/>
              <a:t>8</a:t>
            </a:fld>
            <a:endParaRPr lang="en-US" dirty="0"/>
          </a:p>
        </p:txBody>
      </p:sp>
      <p:sp>
        <p:nvSpPr>
          <p:cNvPr id="5" name="Text Placeholder 4">
            <a:extLst>
              <a:ext uri="{FF2B5EF4-FFF2-40B4-BE49-F238E27FC236}">
                <a16:creationId xmlns:a16="http://schemas.microsoft.com/office/drawing/2014/main" id="{CA82A924-48A6-7B5F-FD73-0C078FBE72CA}"/>
              </a:ext>
            </a:extLst>
          </p:cNvPr>
          <p:cNvSpPr>
            <a:spLocks noGrp="1"/>
          </p:cNvSpPr>
          <p:nvPr>
            <p:ph type="body" sz="quarter" idx="13"/>
          </p:nvPr>
        </p:nvSpPr>
        <p:spPr/>
        <p:txBody>
          <a:bodyPr/>
          <a:lstStyle/>
          <a:p>
            <a:endParaRPr lang="en-US" dirty="0"/>
          </a:p>
        </p:txBody>
      </p:sp>
      <p:sp>
        <p:nvSpPr>
          <p:cNvPr id="6" name="Content Placeholder 5">
            <a:extLst>
              <a:ext uri="{FF2B5EF4-FFF2-40B4-BE49-F238E27FC236}">
                <a16:creationId xmlns:a16="http://schemas.microsoft.com/office/drawing/2014/main" id="{ED8F4136-0EFC-9B1E-2FD2-0164436D8C05}"/>
              </a:ext>
            </a:extLst>
          </p:cNvPr>
          <p:cNvSpPr>
            <a:spLocks noGrp="1"/>
          </p:cNvSpPr>
          <p:nvPr>
            <p:ph sz="quarter" idx="14"/>
          </p:nvPr>
        </p:nvSpPr>
        <p:spPr>
          <a:xfrm>
            <a:off x="1523999" y="1453677"/>
            <a:ext cx="10465673" cy="4926796"/>
          </a:xfrm>
        </p:spPr>
        <p:txBody>
          <a:bodyPr/>
          <a:lstStyle/>
          <a:p>
            <a:r>
              <a:rPr lang="en-US" altLang="zh-CN" dirty="0"/>
              <a:t>Physics-based Deep Neural Network</a:t>
            </a:r>
          </a:p>
          <a:p>
            <a:pPr lvl="1"/>
            <a:r>
              <a:rPr lang="en-US" altLang="zh-CN" dirty="0"/>
              <a:t>Model trained on simulation dataset based on radiative transfer model.</a:t>
            </a:r>
          </a:p>
          <a:p>
            <a:pPr lvl="1"/>
            <a:r>
              <a:rPr lang="en-US" altLang="zh-CN" dirty="0"/>
              <a:t>Model tested on the observation dataset.</a:t>
            </a:r>
          </a:p>
          <a:p>
            <a:pPr lvl="2"/>
            <a:r>
              <a:rPr lang="en-US" dirty="0"/>
              <a:t>Bridges the</a:t>
            </a:r>
            <a:r>
              <a:rPr lang="en-US" dirty="0">
                <a:solidFill>
                  <a:schemeClr val="accent1"/>
                </a:solidFill>
              </a:rPr>
              <a:t> gap </a:t>
            </a:r>
            <a:r>
              <a:rPr lang="en-US" dirty="0"/>
              <a:t>between machine learning and traditional physics-based approaches</a:t>
            </a:r>
          </a:p>
          <a:p>
            <a:pPr lvl="2"/>
            <a:r>
              <a:rPr lang="en-US" dirty="0"/>
              <a:t>Allows for the creation of controlled atmospheric scenarios, especially where the cases that are </a:t>
            </a:r>
            <a:r>
              <a:rPr lang="en-US" dirty="0">
                <a:solidFill>
                  <a:schemeClr val="accent1"/>
                </a:solidFill>
              </a:rPr>
              <a:t>rare to detect </a:t>
            </a:r>
            <a:r>
              <a:rPr lang="en-US" dirty="0"/>
              <a:t>in real world.</a:t>
            </a:r>
          </a:p>
          <a:p>
            <a:pPr lvl="2"/>
            <a:r>
              <a:rPr lang="en-US" dirty="0"/>
              <a:t>Real satellite observations often lack </a:t>
            </a:r>
            <a:r>
              <a:rPr lang="en-US" dirty="0">
                <a:solidFill>
                  <a:schemeClr val="accent1"/>
                </a:solidFill>
              </a:rPr>
              <a:t>precise ground-truth labels </a:t>
            </a:r>
            <a:r>
              <a:rPr lang="en-US" dirty="0"/>
              <a:t>for the target variables (e.g., cloud fraction and cloud-top pressure)</a:t>
            </a:r>
          </a:p>
          <a:p>
            <a:r>
              <a:rPr lang="en-US" dirty="0"/>
              <a:t>5-layer Fully-connected Neural Network </a:t>
            </a:r>
            <a:endParaRPr lang="en-US" altLang="zh-CN" dirty="0"/>
          </a:p>
          <a:p>
            <a:r>
              <a:rPr lang="en-US" altLang="zh-CN" dirty="0"/>
              <a:t>Performance of PCA tested</a:t>
            </a:r>
          </a:p>
          <a:p>
            <a:pPr lvl="1"/>
            <a:r>
              <a:rPr lang="en-US" altLang="zh-CN" dirty="0"/>
              <a:t>To test its ability to reduce the overfitting</a:t>
            </a:r>
          </a:p>
          <a:p>
            <a:pPr lvl="1"/>
            <a:r>
              <a:rPr lang="en-US" sz="2400" dirty="0"/>
              <a:t>1,551 thermal infrared channels reduced to 30 features</a:t>
            </a:r>
          </a:p>
          <a:p>
            <a:pPr lvl="1"/>
            <a:endParaRPr lang="en-US" altLang="zh-CN" dirty="0"/>
          </a:p>
          <a:p>
            <a:pPr lvl="1"/>
            <a:endParaRPr lang="en-US" altLang="zh-CN" dirty="0"/>
          </a:p>
        </p:txBody>
      </p:sp>
      <p:sp>
        <p:nvSpPr>
          <p:cNvPr id="7" name="Text Placeholder 6">
            <a:extLst>
              <a:ext uri="{FF2B5EF4-FFF2-40B4-BE49-F238E27FC236}">
                <a16:creationId xmlns:a16="http://schemas.microsoft.com/office/drawing/2014/main" id="{25624730-8CB8-27DF-F24F-AC99D35CDF98}"/>
              </a:ext>
            </a:extLst>
          </p:cNvPr>
          <p:cNvSpPr>
            <a:spLocks noGrp="1"/>
          </p:cNvSpPr>
          <p:nvPr>
            <p:ph type="body" sz="quarter" idx="15"/>
          </p:nvPr>
        </p:nvSpPr>
        <p:spPr/>
        <p:txBody>
          <a:bodyPr/>
          <a:lstStyle/>
          <a:p>
            <a:endParaRPr lang="en-US" dirty="0"/>
          </a:p>
        </p:txBody>
      </p:sp>
    </p:spTree>
    <p:extLst>
      <p:ext uri="{BB962C8B-B14F-4D97-AF65-F5344CB8AC3E}">
        <p14:creationId xmlns:p14="http://schemas.microsoft.com/office/powerpoint/2010/main" val="2491029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BFA50-6A0B-D74B-A40B-B31DE45A060D}"/>
              </a:ext>
            </a:extLst>
          </p:cNvPr>
          <p:cNvSpPr>
            <a:spLocks noGrp="1"/>
          </p:cNvSpPr>
          <p:nvPr>
            <p:ph type="ctrTitle"/>
          </p:nvPr>
        </p:nvSpPr>
        <p:spPr/>
        <p:txBody>
          <a:bodyPr/>
          <a:lstStyle/>
          <a:p>
            <a:r>
              <a:rPr lang="en-US" dirty="0"/>
              <a:t>Evaluation – Cloud Detection</a:t>
            </a:r>
          </a:p>
        </p:txBody>
      </p:sp>
      <p:sp>
        <p:nvSpPr>
          <p:cNvPr id="4" name="Slide Number Placeholder 3">
            <a:extLst>
              <a:ext uri="{FF2B5EF4-FFF2-40B4-BE49-F238E27FC236}">
                <a16:creationId xmlns:a16="http://schemas.microsoft.com/office/drawing/2014/main" id="{161858C0-7F91-5047-BC93-CD86531BA351}"/>
              </a:ext>
            </a:extLst>
          </p:cNvPr>
          <p:cNvSpPr>
            <a:spLocks noGrp="1"/>
          </p:cNvSpPr>
          <p:nvPr>
            <p:ph type="sldNum" sz="quarter" idx="12"/>
          </p:nvPr>
        </p:nvSpPr>
        <p:spPr/>
        <p:txBody>
          <a:bodyPr/>
          <a:lstStyle/>
          <a:p>
            <a:fld id="{B72E91CA-9B22-2844-8E94-2A762C5288E7}" type="slidenum">
              <a:rPr lang="en-US" smtClean="0"/>
              <a:pPr/>
              <a:t>9</a:t>
            </a:fld>
            <a:endParaRPr lang="en-US" dirty="0"/>
          </a:p>
        </p:txBody>
      </p:sp>
      <p:sp>
        <p:nvSpPr>
          <p:cNvPr id="5" name="Text Placeholder 4">
            <a:extLst>
              <a:ext uri="{FF2B5EF4-FFF2-40B4-BE49-F238E27FC236}">
                <a16:creationId xmlns:a16="http://schemas.microsoft.com/office/drawing/2014/main" id="{F921735F-755A-9B4F-AE49-090216C65817}"/>
              </a:ext>
            </a:extLst>
          </p:cNvPr>
          <p:cNvSpPr>
            <a:spLocks noGrp="1"/>
          </p:cNvSpPr>
          <p:nvPr>
            <p:ph type="body" sz="quarter" idx="13"/>
          </p:nvPr>
        </p:nvSpPr>
        <p:spPr/>
        <p:txBody>
          <a:bodyPr/>
          <a:lstStyle/>
          <a:p>
            <a:endParaRPr lang="en-US" dirty="0"/>
          </a:p>
        </p:txBody>
      </p:sp>
      <p:graphicFrame>
        <p:nvGraphicFramePr>
          <p:cNvPr id="11" name="Table 13">
            <a:extLst>
              <a:ext uri="{FF2B5EF4-FFF2-40B4-BE49-F238E27FC236}">
                <a16:creationId xmlns:a16="http://schemas.microsoft.com/office/drawing/2014/main" id="{F9D847E2-BA7E-0748-9551-D0086D8D0E58}"/>
              </a:ext>
            </a:extLst>
          </p:cNvPr>
          <p:cNvGraphicFramePr>
            <a:graphicFrameLocks noGrp="1"/>
          </p:cNvGraphicFramePr>
          <p:nvPr>
            <p:ph sz="quarter" idx="14"/>
            <p:extLst>
              <p:ext uri="{D42A27DB-BD31-4B8C-83A1-F6EECF244321}">
                <p14:modId xmlns:p14="http://schemas.microsoft.com/office/powerpoint/2010/main" val="2999105334"/>
              </p:ext>
            </p:extLst>
          </p:nvPr>
        </p:nvGraphicFramePr>
        <p:xfrm>
          <a:off x="1524000" y="1454150"/>
          <a:ext cx="10465672" cy="2595880"/>
        </p:xfrm>
        <a:graphic>
          <a:graphicData uri="http://schemas.openxmlformats.org/drawingml/2006/table">
            <a:tbl>
              <a:tblPr firstRow="1">
                <a:tableStyleId>{5C22544A-7EE6-4342-B048-85BDC9FD1C3A}</a:tableStyleId>
              </a:tblPr>
              <a:tblGrid>
                <a:gridCol w="2170771">
                  <a:extLst>
                    <a:ext uri="{9D8B030D-6E8A-4147-A177-3AD203B41FA5}">
                      <a16:colId xmlns:a16="http://schemas.microsoft.com/office/drawing/2014/main" val="2538122612"/>
                    </a:ext>
                  </a:extLst>
                </a:gridCol>
                <a:gridCol w="1750439">
                  <a:extLst>
                    <a:ext uri="{9D8B030D-6E8A-4147-A177-3AD203B41FA5}">
                      <a16:colId xmlns:a16="http://schemas.microsoft.com/office/drawing/2014/main" val="1477328906"/>
                    </a:ext>
                  </a:extLst>
                </a:gridCol>
                <a:gridCol w="1750439">
                  <a:extLst>
                    <a:ext uri="{9D8B030D-6E8A-4147-A177-3AD203B41FA5}">
                      <a16:colId xmlns:a16="http://schemas.microsoft.com/office/drawing/2014/main" val="1347102494"/>
                    </a:ext>
                  </a:extLst>
                </a:gridCol>
                <a:gridCol w="1750439">
                  <a:extLst>
                    <a:ext uri="{9D8B030D-6E8A-4147-A177-3AD203B41FA5}">
                      <a16:colId xmlns:a16="http://schemas.microsoft.com/office/drawing/2014/main" val="2620410489"/>
                    </a:ext>
                  </a:extLst>
                </a:gridCol>
                <a:gridCol w="1750439">
                  <a:extLst>
                    <a:ext uri="{9D8B030D-6E8A-4147-A177-3AD203B41FA5}">
                      <a16:colId xmlns:a16="http://schemas.microsoft.com/office/drawing/2014/main" val="263396309"/>
                    </a:ext>
                  </a:extLst>
                </a:gridCol>
                <a:gridCol w="1293145">
                  <a:extLst>
                    <a:ext uri="{9D8B030D-6E8A-4147-A177-3AD203B41FA5}">
                      <a16:colId xmlns:a16="http://schemas.microsoft.com/office/drawing/2014/main" val="3260151130"/>
                    </a:ext>
                  </a:extLst>
                </a:gridCol>
              </a:tblGrid>
              <a:tr h="370840">
                <a:tc>
                  <a:txBody>
                    <a:bodyPr/>
                    <a:lstStyle/>
                    <a:p>
                      <a:pPr algn="ctr"/>
                      <a:r>
                        <a:rPr lang="en-US" dirty="0"/>
                        <a:t>Model Name</a:t>
                      </a:r>
                    </a:p>
                  </a:txBody>
                  <a:tcPr/>
                </a:tc>
                <a:tc>
                  <a:txBody>
                    <a:bodyPr/>
                    <a:lstStyle/>
                    <a:p>
                      <a:pPr algn="ctr"/>
                      <a:r>
                        <a:rPr lang="en-US" dirty="0"/>
                        <a:t>True Positive</a:t>
                      </a:r>
                    </a:p>
                  </a:txBody>
                  <a:tcPr/>
                </a:tc>
                <a:tc>
                  <a:txBody>
                    <a:bodyPr/>
                    <a:lstStyle/>
                    <a:p>
                      <a:pPr algn="ctr"/>
                      <a:r>
                        <a:rPr lang="en-US" dirty="0"/>
                        <a:t>False Negative</a:t>
                      </a:r>
                    </a:p>
                  </a:txBody>
                  <a:tcPr>
                    <a:solidFill>
                      <a:schemeClr val="accent2"/>
                    </a:solidFill>
                  </a:tcPr>
                </a:tc>
                <a:tc>
                  <a:txBody>
                    <a:bodyPr/>
                    <a:lstStyle/>
                    <a:p>
                      <a:pPr algn="ctr"/>
                      <a:r>
                        <a:rPr lang="en-US" dirty="0"/>
                        <a:t>True Negative</a:t>
                      </a:r>
                    </a:p>
                  </a:txBody>
                  <a:tcPr/>
                </a:tc>
                <a:tc>
                  <a:txBody>
                    <a:bodyPr/>
                    <a:lstStyle/>
                    <a:p>
                      <a:pPr algn="ctr"/>
                      <a:r>
                        <a:rPr lang="en-US" dirty="0"/>
                        <a:t>False Positive</a:t>
                      </a:r>
                    </a:p>
                  </a:txBody>
                  <a:tcPr>
                    <a:solidFill>
                      <a:schemeClr val="accent2"/>
                    </a:solidFill>
                  </a:tcPr>
                </a:tc>
                <a:tc>
                  <a:txBody>
                    <a:bodyPr/>
                    <a:lstStyle/>
                    <a:p>
                      <a:pPr algn="ctr"/>
                      <a:r>
                        <a:rPr lang="en-US" dirty="0"/>
                        <a:t>Accuracy</a:t>
                      </a:r>
                    </a:p>
                  </a:txBody>
                  <a:tcPr/>
                </a:tc>
                <a:extLst>
                  <a:ext uri="{0D108BD9-81ED-4DB2-BD59-A6C34878D82A}">
                    <a16:rowId xmlns:a16="http://schemas.microsoft.com/office/drawing/2014/main" val="3554623700"/>
                  </a:ext>
                </a:extLst>
              </a:tr>
              <a:tr h="370840">
                <a:tc>
                  <a:txBody>
                    <a:bodyPr/>
                    <a:lstStyle/>
                    <a:p>
                      <a:pPr algn="ctr"/>
                      <a:r>
                        <a:rPr lang="en-US" dirty="0"/>
                        <a:t>LinearSVC</a:t>
                      </a:r>
                    </a:p>
                  </a:txBody>
                  <a:tcPr/>
                </a:tc>
                <a:tc>
                  <a:txBody>
                    <a:bodyPr/>
                    <a:lstStyle/>
                    <a:p>
                      <a:pPr algn="ctr"/>
                      <a:r>
                        <a:rPr lang="en-US" dirty="0"/>
                        <a:t>78.96% (2)</a:t>
                      </a:r>
                    </a:p>
                  </a:txBody>
                  <a:tcPr/>
                </a:tc>
                <a:tc>
                  <a:txBody>
                    <a:bodyPr/>
                    <a:lstStyle/>
                    <a:p>
                      <a:pPr algn="ctr"/>
                      <a:r>
                        <a:rPr lang="en-US" dirty="0"/>
                        <a:t>15.57% (2)</a:t>
                      </a:r>
                    </a:p>
                  </a:txBody>
                  <a:tcPr>
                    <a:solidFill>
                      <a:schemeClr val="accent2">
                        <a:lumMod val="20000"/>
                        <a:lumOff val="80000"/>
                      </a:schemeClr>
                    </a:solidFill>
                  </a:tcPr>
                </a:tc>
                <a:tc>
                  <a:txBody>
                    <a:bodyPr/>
                    <a:lstStyle/>
                    <a:p>
                      <a:pPr algn="ctr"/>
                      <a:r>
                        <a:rPr lang="en-US" dirty="0"/>
                        <a:t>4.97% (4)</a:t>
                      </a:r>
                    </a:p>
                  </a:txBody>
                  <a:tcPr/>
                </a:tc>
                <a:tc>
                  <a:txBody>
                    <a:bodyPr/>
                    <a:lstStyle/>
                    <a:p>
                      <a:pPr algn="ctr"/>
                      <a:r>
                        <a:rPr lang="en-US" dirty="0"/>
                        <a:t>0.50% (4)</a:t>
                      </a:r>
                    </a:p>
                  </a:txBody>
                  <a:tcPr>
                    <a:solidFill>
                      <a:schemeClr val="accent2">
                        <a:lumMod val="20000"/>
                        <a:lumOff val="80000"/>
                      </a:schemeClr>
                    </a:solidFill>
                  </a:tcPr>
                </a:tc>
                <a:tc>
                  <a:txBody>
                    <a:bodyPr/>
                    <a:lstStyle/>
                    <a:p>
                      <a:pPr algn="ctr"/>
                      <a:r>
                        <a:rPr lang="en-US" dirty="0"/>
                        <a:t>83.93% </a:t>
                      </a:r>
                      <a:r>
                        <a:rPr lang="en-US" sz="1600" dirty="0"/>
                        <a:t>(2)</a:t>
                      </a:r>
                      <a:endParaRPr lang="en-US" dirty="0"/>
                    </a:p>
                  </a:txBody>
                  <a:tcPr/>
                </a:tc>
                <a:extLst>
                  <a:ext uri="{0D108BD9-81ED-4DB2-BD59-A6C34878D82A}">
                    <a16:rowId xmlns:a16="http://schemas.microsoft.com/office/drawing/2014/main" val="1826975468"/>
                  </a:ext>
                </a:extLst>
              </a:tr>
              <a:tr h="370840">
                <a:tc>
                  <a:txBody>
                    <a:bodyPr/>
                    <a:lstStyle/>
                    <a:p>
                      <a:pPr algn="ctr"/>
                      <a:r>
                        <a:rPr lang="en-US" dirty="0"/>
                        <a:t>RF</a:t>
                      </a:r>
                    </a:p>
                  </a:txBody>
                  <a:tcPr/>
                </a:tc>
                <a:tc>
                  <a:txBody>
                    <a:bodyPr/>
                    <a:lstStyle/>
                    <a:p>
                      <a:pPr algn="ctr"/>
                      <a:r>
                        <a:rPr lang="en-US" dirty="0"/>
                        <a:t>74.45% (5)</a:t>
                      </a:r>
                    </a:p>
                  </a:txBody>
                  <a:tcPr/>
                </a:tc>
                <a:tc>
                  <a:txBody>
                    <a:bodyPr/>
                    <a:lstStyle/>
                    <a:p>
                      <a:pPr algn="ctr"/>
                      <a:r>
                        <a:rPr lang="en-US" dirty="0"/>
                        <a:t>20.08% (5)</a:t>
                      </a:r>
                    </a:p>
                  </a:txBody>
                  <a:tcPr>
                    <a:solidFill>
                      <a:schemeClr val="accent2">
                        <a:lumMod val="20000"/>
                        <a:lumOff val="80000"/>
                      </a:schemeClr>
                    </a:solidFill>
                  </a:tcPr>
                </a:tc>
                <a:tc>
                  <a:txBody>
                    <a:bodyPr/>
                    <a:lstStyle/>
                    <a:p>
                      <a:pPr algn="ctr"/>
                      <a:r>
                        <a:rPr lang="en-US" dirty="0"/>
                        <a:t>5.03% (2)</a:t>
                      </a:r>
                    </a:p>
                  </a:txBody>
                  <a:tcPr/>
                </a:tc>
                <a:tc>
                  <a:txBody>
                    <a:bodyPr/>
                    <a:lstStyle/>
                    <a:p>
                      <a:pPr algn="ctr"/>
                      <a:r>
                        <a:rPr lang="en-US" dirty="0"/>
                        <a:t>0.45% (2)</a:t>
                      </a:r>
                    </a:p>
                  </a:txBody>
                  <a:tcPr>
                    <a:solidFill>
                      <a:schemeClr val="accent2">
                        <a:lumMod val="20000"/>
                        <a:lumOff val="80000"/>
                      </a:schemeClr>
                    </a:solidFill>
                  </a:tcPr>
                </a:tc>
                <a:tc>
                  <a:txBody>
                    <a:bodyPr/>
                    <a:lstStyle/>
                    <a:p>
                      <a:pPr algn="ctr"/>
                      <a:r>
                        <a:rPr lang="en-US" dirty="0"/>
                        <a:t>79.48% </a:t>
                      </a:r>
                      <a:r>
                        <a:rPr lang="en-US" sz="1600" dirty="0"/>
                        <a:t>(5)</a:t>
                      </a:r>
                      <a:endParaRPr lang="en-US" dirty="0"/>
                    </a:p>
                  </a:txBody>
                  <a:tcPr/>
                </a:tc>
                <a:extLst>
                  <a:ext uri="{0D108BD9-81ED-4DB2-BD59-A6C34878D82A}">
                    <a16:rowId xmlns:a16="http://schemas.microsoft.com/office/drawing/2014/main" val="1145047992"/>
                  </a:ext>
                </a:extLst>
              </a:tr>
              <a:tr h="370840">
                <a:tc>
                  <a:txBody>
                    <a:bodyPr/>
                    <a:lstStyle/>
                    <a:p>
                      <a:pPr algn="ctr"/>
                      <a:r>
                        <a:rPr lang="en-US" dirty="0"/>
                        <a:t>GB</a:t>
                      </a:r>
                    </a:p>
                  </a:txBody>
                  <a:tcPr/>
                </a:tc>
                <a:tc>
                  <a:txBody>
                    <a:bodyPr/>
                    <a:lstStyle/>
                    <a:p>
                      <a:pPr algn="ctr"/>
                      <a:r>
                        <a:rPr lang="en-US" dirty="0"/>
                        <a:t>75.46% (4)</a:t>
                      </a:r>
                    </a:p>
                  </a:txBody>
                  <a:tcPr/>
                </a:tc>
                <a:tc>
                  <a:txBody>
                    <a:bodyPr/>
                    <a:lstStyle/>
                    <a:p>
                      <a:pPr algn="ctr"/>
                      <a:r>
                        <a:rPr lang="en-US" dirty="0"/>
                        <a:t>19.07% (4)</a:t>
                      </a:r>
                    </a:p>
                  </a:txBody>
                  <a:tcPr>
                    <a:solidFill>
                      <a:schemeClr val="accent2">
                        <a:lumMod val="20000"/>
                        <a:lumOff val="80000"/>
                      </a:schemeClr>
                    </a:solidFill>
                  </a:tcPr>
                </a:tc>
                <a:tc>
                  <a:txBody>
                    <a:bodyPr/>
                    <a:lstStyle/>
                    <a:p>
                      <a:pPr algn="ctr"/>
                      <a:r>
                        <a:rPr lang="en-US" dirty="0"/>
                        <a:t>4.98% (3)</a:t>
                      </a:r>
                    </a:p>
                  </a:txBody>
                  <a:tcPr/>
                </a:tc>
                <a:tc>
                  <a:txBody>
                    <a:bodyPr/>
                    <a:lstStyle/>
                    <a:p>
                      <a:pPr algn="ctr"/>
                      <a:r>
                        <a:rPr lang="en-US" dirty="0"/>
                        <a:t>0.49% (3)</a:t>
                      </a:r>
                    </a:p>
                  </a:txBody>
                  <a:tcPr>
                    <a:solidFill>
                      <a:schemeClr val="accent2">
                        <a:lumMod val="20000"/>
                        <a:lumOff val="80000"/>
                      </a:schemeClr>
                    </a:solidFill>
                  </a:tcPr>
                </a:tc>
                <a:tc>
                  <a:txBody>
                    <a:bodyPr/>
                    <a:lstStyle/>
                    <a:p>
                      <a:pPr algn="ctr"/>
                      <a:r>
                        <a:rPr lang="en-US" dirty="0"/>
                        <a:t>80.44%</a:t>
                      </a:r>
                      <a:r>
                        <a:rPr lang="en-US" sz="1600" dirty="0"/>
                        <a:t> (4)</a:t>
                      </a:r>
                      <a:endParaRPr lang="en-US" dirty="0"/>
                    </a:p>
                  </a:txBody>
                  <a:tcPr/>
                </a:tc>
                <a:extLst>
                  <a:ext uri="{0D108BD9-81ED-4DB2-BD59-A6C34878D82A}">
                    <a16:rowId xmlns:a16="http://schemas.microsoft.com/office/drawing/2014/main" val="105728130"/>
                  </a:ext>
                </a:extLst>
              </a:tr>
              <a:tr h="370840">
                <a:tc>
                  <a:txBody>
                    <a:bodyPr/>
                    <a:lstStyle/>
                    <a:p>
                      <a:pPr algn="ctr"/>
                      <a:r>
                        <a:rPr lang="en-US" dirty="0"/>
                        <a:t>FNN</a:t>
                      </a:r>
                    </a:p>
                  </a:txBody>
                  <a:tcPr>
                    <a:lnB w="38100" cap="flat" cmpd="sng" algn="ctr">
                      <a:solidFill>
                        <a:schemeClr val="bg1"/>
                      </a:solidFill>
                      <a:prstDash val="solid"/>
                      <a:round/>
                      <a:headEnd type="none" w="med" len="med"/>
                      <a:tailEnd type="none" w="med" len="med"/>
                    </a:lnB>
                  </a:tcPr>
                </a:tc>
                <a:tc>
                  <a:txBody>
                    <a:bodyPr/>
                    <a:lstStyle/>
                    <a:p>
                      <a:pPr algn="ctr"/>
                      <a:r>
                        <a:rPr lang="en-US" dirty="0"/>
                        <a:t>79.06% (1)</a:t>
                      </a:r>
                    </a:p>
                  </a:txBody>
                  <a:tcPr>
                    <a:lnB w="38100" cap="flat" cmpd="sng" algn="ctr">
                      <a:solidFill>
                        <a:schemeClr val="bg1"/>
                      </a:solidFill>
                      <a:prstDash val="solid"/>
                      <a:round/>
                      <a:headEnd type="none" w="med" len="med"/>
                      <a:tailEnd type="none" w="med" len="med"/>
                    </a:lnB>
                  </a:tcPr>
                </a:tc>
                <a:tc>
                  <a:txBody>
                    <a:bodyPr/>
                    <a:lstStyle/>
                    <a:p>
                      <a:pPr algn="ctr"/>
                      <a:r>
                        <a:rPr lang="en-US" dirty="0"/>
                        <a:t>15.46% (1)</a:t>
                      </a:r>
                    </a:p>
                  </a:txBody>
                  <a:tcPr>
                    <a:solidFill>
                      <a:schemeClr val="accent2">
                        <a:lumMod val="20000"/>
                        <a:lumOff val="80000"/>
                      </a:schemeClr>
                    </a:solidFill>
                  </a:tcPr>
                </a:tc>
                <a:tc>
                  <a:txBody>
                    <a:bodyPr/>
                    <a:lstStyle/>
                    <a:p>
                      <a:pPr algn="ctr"/>
                      <a:r>
                        <a:rPr lang="en-US" dirty="0"/>
                        <a:t>4.92% (5)</a:t>
                      </a:r>
                    </a:p>
                  </a:txBody>
                  <a:tcPr/>
                </a:tc>
                <a:tc>
                  <a:txBody>
                    <a:bodyPr/>
                    <a:lstStyle/>
                    <a:p>
                      <a:pPr algn="ctr"/>
                      <a:r>
                        <a:rPr lang="en-US" dirty="0"/>
                        <a:t>0.55% (5)</a:t>
                      </a:r>
                    </a:p>
                  </a:txBody>
                  <a:tcPr>
                    <a:solidFill>
                      <a:schemeClr val="accent2">
                        <a:lumMod val="20000"/>
                        <a:lumOff val="80000"/>
                      </a:schemeClr>
                    </a:solidFill>
                  </a:tcPr>
                </a:tc>
                <a:tc>
                  <a:txBody>
                    <a:bodyPr/>
                    <a:lstStyle/>
                    <a:p>
                      <a:pPr algn="ctr"/>
                      <a:r>
                        <a:rPr lang="en-US" dirty="0"/>
                        <a:t>83.98%</a:t>
                      </a:r>
                      <a:r>
                        <a:rPr lang="en-US" sz="1800" dirty="0"/>
                        <a:t> </a:t>
                      </a:r>
                      <a:r>
                        <a:rPr lang="en-US" sz="1600" dirty="0"/>
                        <a:t>(1)</a:t>
                      </a:r>
                      <a:endParaRPr lang="en-US" dirty="0"/>
                    </a:p>
                  </a:txBody>
                  <a:tcPr/>
                </a:tc>
                <a:extLst>
                  <a:ext uri="{0D108BD9-81ED-4DB2-BD59-A6C34878D82A}">
                    <a16:rowId xmlns:a16="http://schemas.microsoft.com/office/drawing/2014/main" val="589427030"/>
                  </a:ext>
                </a:extLst>
              </a:tr>
              <a:tr h="370840">
                <a:tc>
                  <a:txBody>
                    <a:bodyPr/>
                    <a:lstStyle/>
                    <a:p>
                      <a:pPr algn="ctr"/>
                      <a:r>
                        <a:rPr lang="en-US" dirty="0"/>
                        <a:t>Thermal Contrast</a:t>
                      </a:r>
                    </a:p>
                  </a:txBody>
                  <a:tcPr>
                    <a:lnT w="38100" cap="flat" cmpd="sng" algn="ctr">
                      <a:solidFill>
                        <a:schemeClr val="bg1"/>
                      </a:solidFill>
                      <a:prstDash val="solid"/>
                      <a:round/>
                      <a:headEnd type="none" w="med" len="med"/>
                      <a:tailEnd type="none" w="med" len="med"/>
                    </a:lnT>
                  </a:tcPr>
                </a:tc>
                <a:tc>
                  <a:txBody>
                    <a:bodyPr/>
                    <a:lstStyle/>
                    <a:p>
                      <a:pPr algn="ctr"/>
                      <a:r>
                        <a:rPr lang="en-US" dirty="0"/>
                        <a:t>34.14%</a:t>
                      </a:r>
                    </a:p>
                  </a:txBody>
                  <a:tcPr>
                    <a:lnT w="38100" cap="flat" cmpd="sng" algn="ctr">
                      <a:solidFill>
                        <a:schemeClr val="bg1"/>
                      </a:solidFill>
                      <a:prstDash val="solid"/>
                      <a:round/>
                      <a:headEnd type="none" w="med" len="med"/>
                      <a:tailEnd type="none" w="med" len="med"/>
                    </a:lnT>
                  </a:tcPr>
                </a:tc>
                <a:tc>
                  <a:txBody>
                    <a:bodyPr/>
                    <a:lstStyle/>
                    <a:p>
                      <a:pPr algn="ctr"/>
                      <a:r>
                        <a:rPr lang="en-US" dirty="0"/>
                        <a:t>60.39%</a:t>
                      </a:r>
                    </a:p>
                  </a:txBody>
                  <a:tcPr>
                    <a:solidFill>
                      <a:schemeClr val="accent2">
                        <a:lumMod val="20000"/>
                        <a:lumOff val="80000"/>
                      </a:schemeClr>
                    </a:solidFill>
                  </a:tcPr>
                </a:tc>
                <a:tc>
                  <a:txBody>
                    <a:bodyPr/>
                    <a:lstStyle/>
                    <a:p>
                      <a:pPr algn="ctr"/>
                      <a:r>
                        <a:rPr lang="en-US" dirty="0"/>
                        <a:t>5.47%</a:t>
                      </a:r>
                    </a:p>
                  </a:txBody>
                  <a:tcPr/>
                </a:tc>
                <a:tc>
                  <a:txBody>
                    <a:bodyPr/>
                    <a:lstStyle/>
                    <a:p>
                      <a:pPr algn="ctr"/>
                      <a:r>
                        <a:rPr lang="en-US" dirty="0"/>
                        <a:t>0.00%</a:t>
                      </a:r>
                    </a:p>
                  </a:txBody>
                  <a:tcPr>
                    <a:solidFill>
                      <a:schemeClr val="accent2">
                        <a:lumMod val="20000"/>
                        <a:lumOff val="80000"/>
                      </a:schemeClr>
                    </a:solidFill>
                  </a:tcPr>
                </a:tc>
                <a:tc>
                  <a:txBody>
                    <a:bodyPr/>
                    <a:lstStyle/>
                    <a:p>
                      <a:pPr algn="ctr"/>
                      <a:r>
                        <a:rPr lang="en-US" dirty="0"/>
                        <a:t>39.61%</a:t>
                      </a:r>
                    </a:p>
                  </a:txBody>
                  <a:tcPr/>
                </a:tc>
                <a:extLst>
                  <a:ext uri="{0D108BD9-81ED-4DB2-BD59-A6C34878D82A}">
                    <a16:rowId xmlns:a16="http://schemas.microsoft.com/office/drawing/2014/main" val="1879462962"/>
                  </a:ext>
                </a:extLst>
              </a:tr>
              <a:tr h="370840">
                <a:tc>
                  <a:txBody>
                    <a:bodyPr/>
                    <a:lstStyle/>
                    <a:p>
                      <a:pPr algn="ctr"/>
                      <a:r>
                        <a:rPr lang="en-US" dirty="0"/>
                        <a:t>Bispectral Algorithm</a:t>
                      </a:r>
                    </a:p>
                  </a:txBody>
                  <a:tcPr/>
                </a:tc>
                <a:tc>
                  <a:txBody>
                    <a:bodyPr/>
                    <a:lstStyle/>
                    <a:p>
                      <a:pPr algn="ctr"/>
                      <a:r>
                        <a:rPr lang="en-US" dirty="0"/>
                        <a:t>21.56%</a:t>
                      </a:r>
                    </a:p>
                  </a:txBody>
                  <a:tcPr/>
                </a:tc>
                <a:tc>
                  <a:txBody>
                    <a:bodyPr/>
                    <a:lstStyle/>
                    <a:p>
                      <a:pPr algn="ctr"/>
                      <a:r>
                        <a:rPr lang="en-US" dirty="0"/>
                        <a:t>72.97%</a:t>
                      </a:r>
                    </a:p>
                  </a:txBody>
                  <a:tcPr>
                    <a:solidFill>
                      <a:schemeClr val="accent2">
                        <a:lumMod val="20000"/>
                        <a:lumOff val="80000"/>
                      </a:schemeClr>
                    </a:solidFill>
                  </a:tcPr>
                </a:tc>
                <a:tc>
                  <a:txBody>
                    <a:bodyPr/>
                    <a:lstStyle/>
                    <a:p>
                      <a:pPr algn="ctr"/>
                      <a:r>
                        <a:rPr lang="en-US" dirty="0"/>
                        <a:t>5.47%</a:t>
                      </a:r>
                    </a:p>
                  </a:txBody>
                  <a:tcPr/>
                </a:tc>
                <a:tc>
                  <a:txBody>
                    <a:bodyPr/>
                    <a:lstStyle/>
                    <a:p>
                      <a:pPr algn="ctr"/>
                      <a:r>
                        <a:rPr lang="en-US" dirty="0"/>
                        <a:t>0.00%</a:t>
                      </a:r>
                    </a:p>
                  </a:txBody>
                  <a:tcPr>
                    <a:solidFill>
                      <a:schemeClr val="accent2">
                        <a:lumMod val="20000"/>
                        <a:lumOff val="80000"/>
                      </a:schemeClr>
                    </a:solidFill>
                  </a:tcPr>
                </a:tc>
                <a:tc>
                  <a:txBody>
                    <a:bodyPr/>
                    <a:lstStyle/>
                    <a:p>
                      <a:pPr algn="ctr"/>
                      <a:r>
                        <a:rPr lang="en-US" dirty="0"/>
                        <a:t>27.03%</a:t>
                      </a:r>
                    </a:p>
                  </a:txBody>
                  <a:tcPr/>
                </a:tc>
                <a:extLst>
                  <a:ext uri="{0D108BD9-81ED-4DB2-BD59-A6C34878D82A}">
                    <a16:rowId xmlns:a16="http://schemas.microsoft.com/office/drawing/2014/main" val="2217532984"/>
                  </a:ext>
                </a:extLst>
              </a:tr>
            </a:tbl>
          </a:graphicData>
        </a:graphic>
      </p:graphicFrame>
      <p:sp>
        <p:nvSpPr>
          <p:cNvPr id="31" name="Rectangle 30">
            <a:extLst>
              <a:ext uri="{FF2B5EF4-FFF2-40B4-BE49-F238E27FC236}">
                <a16:creationId xmlns:a16="http://schemas.microsoft.com/office/drawing/2014/main" id="{B4851650-BEBB-7646-8112-8F112D1581E2}"/>
              </a:ext>
            </a:extLst>
          </p:cNvPr>
          <p:cNvSpPr/>
          <p:nvPr/>
        </p:nvSpPr>
        <p:spPr>
          <a:xfrm>
            <a:off x="1644133" y="4772782"/>
            <a:ext cx="8402978" cy="907042"/>
          </a:xfrm>
          <a:prstGeom prst="rect">
            <a:avLst/>
          </a:prstGeom>
          <a:solidFill>
            <a:schemeClr val="lt1">
              <a:alpha val="94508"/>
            </a:schemeClr>
          </a:solidFill>
          <a:effectLst>
            <a:glow rad="228600">
              <a:schemeClr val="accent5">
                <a:satMod val="175000"/>
                <a:alpha val="40000"/>
              </a:schemeClr>
            </a:glow>
          </a:effectLst>
        </p:spPr>
        <p:style>
          <a:lnRef idx="2">
            <a:schemeClr val="accent5"/>
          </a:lnRef>
          <a:fillRef idx="1">
            <a:schemeClr val="lt1"/>
          </a:fillRef>
          <a:effectRef idx="0">
            <a:schemeClr val="accent5"/>
          </a:effectRef>
          <a:fontRef idx="minor">
            <a:schemeClr val="dk1"/>
          </a:fontRef>
        </p:style>
        <p:txBody>
          <a:bodyPr rtlCol="0" anchor="ctr"/>
          <a:lstStyle/>
          <a:p>
            <a:pPr marL="285750" indent="-285750">
              <a:buFont typeface="Wingdings" pitchFamily="2" charset="2"/>
              <a:buChar char="ü"/>
            </a:pPr>
            <a:r>
              <a:rPr lang="en-US" dirty="0"/>
              <a:t>Traditional physics algorithms perform poorer than all machine learning models</a:t>
            </a:r>
          </a:p>
          <a:p>
            <a:pPr marL="285750" indent="-285750">
              <a:buFont typeface="Wingdings" pitchFamily="2" charset="2"/>
              <a:buChar char="ü"/>
            </a:pPr>
            <a:r>
              <a:rPr lang="en-US" dirty="0"/>
              <a:t>LinearSVC and FNN are slightly superior</a:t>
            </a:r>
          </a:p>
        </p:txBody>
      </p:sp>
    </p:spTree>
    <p:extLst>
      <p:ext uri="{BB962C8B-B14F-4D97-AF65-F5344CB8AC3E}">
        <p14:creationId xmlns:p14="http://schemas.microsoft.com/office/powerpoint/2010/main" val="3393101885"/>
      </p:ext>
    </p:extLst>
  </p:cSld>
  <p:clrMapOvr>
    <a:masterClrMapping/>
  </p:clrMapOvr>
</p:sld>
</file>

<file path=ppt/theme/theme1.xml><?xml version="1.0" encoding="utf-8"?>
<a:theme xmlns:a="http://schemas.openxmlformats.org/drawingml/2006/main" name="Title Slide 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Content Slide 6">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itle Slide 3">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itle Slide 4">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itle Slide 5">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Content Slide 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Content Slide 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Content Slide 3">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Content Slide 4">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Content Slide 5">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7085</TotalTime>
  <Words>1988</Words>
  <Application>Microsoft Macintosh PowerPoint</Application>
  <PresentationFormat>Widescreen</PresentationFormat>
  <Paragraphs>171</Paragraphs>
  <Slides>12</Slides>
  <Notes>10</Notes>
  <HiddenSlides>0</HiddenSlides>
  <MMClips>0</MMClips>
  <ScaleCrop>false</ScaleCrop>
  <HeadingPairs>
    <vt:vector size="6" baseType="variant">
      <vt:variant>
        <vt:lpstr>Fonts Used</vt:lpstr>
      </vt:variant>
      <vt:variant>
        <vt:i4>6</vt:i4>
      </vt:variant>
      <vt:variant>
        <vt:lpstr>Theme</vt:lpstr>
      </vt:variant>
      <vt:variant>
        <vt:i4>10</vt:i4>
      </vt:variant>
      <vt:variant>
        <vt:lpstr>Slide Titles</vt:lpstr>
      </vt:variant>
      <vt:variant>
        <vt:i4>12</vt:i4>
      </vt:variant>
    </vt:vector>
  </HeadingPairs>
  <TitlesOfParts>
    <vt:vector size="28" baseType="lpstr">
      <vt:lpstr>Arial</vt:lpstr>
      <vt:lpstr>Calibri</vt:lpstr>
      <vt:lpstr>Calibri Light</vt:lpstr>
      <vt:lpstr>Cambria Math</vt:lpstr>
      <vt:lpstr>Times New Roman</vt:lpstr>
      <vt:lpstr>Wingdings</vt:lpstr>
      <vt:lpstr>Title Slide 2</vt:lpstr>
      <vt:lpstr>Title Slide 3</vt:lpstr>
      <vt:lpstr>Title Slide 4</vt:lpstr>
      <vt:lpstr>Title Slide 5</vt:lpstr>
      <vt:lpstr>Content Slide 1</vt:lpstr>
      <vt:lpstr>Content Slide 2</vt:lpstr>
      <vt:lpstr>Content Slide 3</vt:lpstr>
      <vt:lpstr>Content Slide 4</vt:lpstr>
      <vt:lpstr>Content Slide 5</vt:lpstr>
      <vt:lpstr>Content Slide 6</vt:lpstr>
      <vt:lpstr>Cloud Detections and Properties Retrievals in Infrared Hyperspectral Observations Based on Different Machine-Learning Algorithms</vt:lpstr>
      <vt:lpstr>Introduction – Why cloud detection?</vt:lpstr>
      <vt:lpstr>Introduction – Why cloud properties? </vt:lpstr>
      <vt:lpstr>Data</vt:lpstr>
      <vt:lpstr>Data</vt:lpstr>
      <vt:lpstr>Methods – Cloud Detection</vt:lpstr>
      <vt:lpstr>Methods – Cloud Fraction Retrieval</vt:lpstr>
      <vt:lpstr>Methods – Cloud Fraction Retrieval</vt:lpstr>
      <vt:lpstr>Evaluation – Cloud Detection</vt:lpstr>
      <vt:lpstr>Evaluation – Cloud Fraction Retrieval</vt:lpstr>
      <vt:lpstr>Case Study</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Microsoft Office User</dc:creator>
  <cp:lastModifiedBy>Hu, Qikai</cp:lastModifiedBy>
  <cp:revision>332</cp:revision>
  <dcterms:created xsi:type="dcterms:W3CDTF">2019-11-08T16:47:49Z</dcterms:created>
  <dcterms:modified xsi:type="dcterms:W3CDTF">2024-12-03T15:09:14Z</dcterms:modified>
</cp:coreProperties>
</file>